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theme/theme11.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theme/theme1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3" r:id="rId3"/>
    <p:sldMasterId id="2147483693" r:id="rId4"/>
    <p:sldMasterId id="2147483703" r:id="rId5"/>
    <p:sldMasterId id="2147483713" r:id="rId6"/>
    <p:sldMasterId id="2147483723" r:id="rId7"/>
    <p:sldMasterId id="2147483733" r:id="rId8"/>
    <p:sldMasterId id="2147483753" r:id="rId9"/>
    <p:sldMasterId id="2147483763" r:id="rId10"/>
    <p:sldMasterId id="2147483770" r:id="rId11"/>
    <p:sldMasterId id="2147483775" r:id="rId12"/>
    <p:sldMasterId id="2147483778" r:id="rId13"/>
    <p:sldMasterId id="2147483781" r:id="rId14"/>
  </p:sldMasterIdLst>
  <p:notesMasterIdLst>
    <p:notesMasterId r:id="rId41"/>
  </p:notesMasterIdLst>
  <p:sldIdLst>
    <p:sldId id="256" r:id="rId15"/>
    <p:sldId id="257" r:id="rId16"/>
    <p:sldId id="267" r:id="rId17"/>
    <p:sldId id="258" r:id="rId18"/>
    <p:sldId id="259" r:id="rId19"/>
    <p:sldId id="260" r:id="rId20"/>
    <p:sldId id="268" r:id="rId21"/>
    <p:sldId id="263" r:id="rId22"/>
    <p:sldId id="276" r:id="rId23"/>
    <p:sldId id="265" r:id="rId24"/>
    <p:sldId id="264" r:id="rId25"/>
    <p:sldId id="270" r:id="rId26"/>
    <p:sldId id="273" r:id="rId27"/>
    <p:sldId id="275" r:id="rId28"/>
    <p:sldId id="269" r:id="rId29"/>
    <p:sldId id="262" r:id="rId30"/>
    <p:sldId id="261" r:id="rId31"/>
    <p:sldId id="279" r:id="rId32"/>
    <p:sldId id="277" r:id="rId33"/>
    <p:sldId id="278" r:id="rId34"/>
    <p:sldId id="280" r:id="rId35"/>
    <p:sldId id="281" r:id="rId36"/>
    <p:sldId id="282" r:id="rId37"/>
    <p:sldId id="283" r:id="rId38"/>
    <p:sldId id="284" r:id="rId39"/>
    <p:sldId id="266" r:id="rId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4454"/>
    <a:srgbClr val="BAA6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48" autoAdjust="0"/>
  </p:normalViewPr>
  <p:slideViewPr>
    <p:cSldViewPr>
      <p:cViewPr>
        <p:scale>
          <a:sx n="100" d="100"/>
          <a:sy n="100" d="100"/>
        </p:scale>
        <p:origin x="-51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20" Type="http://schemas.openxmlformats.org/officeDocument/2006/relationships/slide" Target="slides/slide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4E0620-E63D-4FC4-811F-299BCBEF07B9}" type="datetimeFigureOut">
              <a:rPr lang="en-US" smtClean="0"/>
              <a:t>12/13/2016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606518-C830-4C81-AB43-F9ECBCCC3A69}" type="slidenum">
              <a:rPr lang="en-US" smtClean="0"/>
              <a:t>‹#›</a:t>
            </a:fld>
            <a:endParaRPr lang="en-US"/>
          </a:p>
        </p:txBody>
      </p:sp>
    </p:spTree>
    <p:extLst>
      <p:ext uri="{BB962C8B-B14F-4D97-AF65-F5344CB8AC3E}">
        <p14:creationId xmlns:p14="http://schemas.microsoft.com/office/powerpoint/2010/main" val="1884887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would be nice to have a map</a:t>
            </a:r>
            <a:r>
              <a:rPr lang="en-US" baseline="0" dirty="0" smtClean="0"/>
              <a:t> like the one pictured, except at the district level. It’s fairly easy to do with district schools</a:t>
            </a:r>
            <a:endParaRPr lang="en-US" dirty="0"/>
          </a:p>
        </p:txBody>
      </p:sp>
      <p:sp>
        <p:nvSpPr>
          <p:cNvPr id="4" name="Slide Number Placeholder 3"/>
          <p:cNvSpPr>
            <a:spLocks noGrp="1"/>
          </p:cNvSpPr>
          <p:nvPr>
            <p:ph type="sldNum" sz="quarter" idx="10"/>
          </p:nvPr>
        </p:nvSpPr>
        <p:spPr/>
        <p:txBody>
          <a:bodyPr/>
          <a:lstStyle/>
          <a:p>
            <a:fld id="{3A606518-C830-4C81-AB43-F9ECBCCC3A69}" type="slidenum">
              <a:rPr lang="en-US" smtClean="0"/>
              <a:t>2</a:t>
            </a:fld>
            <a:endParaRPr lang="en-US"/>
          </a:p>
        </p:txBody>
      </p:sp>
    </p:spTree>
    <p:extLst>
      <p:ext uri="{BB962C8B-B14F-4D97-AF65-F5344CB8AC3E}">
        <p14:creationId xmlns:p14="http://schemas.microsoft.com/office/powerpoint/2010/main" val="276524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606518-C830-4C81-AB43-F9ECBCCC3A69}" type="slidenum">
              <a:rPr lang="en-US" smtClean="0"/>
              <a:t>18</a:t>
            </a:fld>
            <a:endParaRPr lang="en-US"/>
          </a:p>
        </p:txBody>
      </p:sp>
    </p:spTree>
    <p:extLst>
      <p:ext uri="{BB962C8B-B14F-4D97-AF65-F5344CB8AC3E}">
        <p14:creationId xmlns:p14="http://schemas.microsoft.com/office/powerpoint/2010/main" val="276524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606518-C830-4C81-AB43-F9ECBCCC3A69}" type="slidenum">
              <a:rPr lang="en-US" smtClean="0"/>
              <a:t>19</a:t>
            </a:fld>
            <a:endParaRPr lang="en-US"/>
          </a:p>
        </p:txBody>
      </p:sp>
    </p:spTree>
    <p:extLst>
      <p:ext uri="{BB962C8B-B14F-4D97-AF65-F5344CB8AC3E}">
        <p14:creationId xmlns:p14="http://schemas.microsoft.com/office/powerpoint/2010/main" val="276524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606518-C830-4C81-AB43-F9ECBCCC3A69}" type="slidenum">
              <a:rPr lang="en-US" smtClean="0"/>
              <a:t>20</a:t>
            </a:fld>
            <a:endParaRPr lang="en-US"/>
          </a:p>
        </p:txBody>
      </p:sp>
    </p:spTree>
    <p:extLst>
      <p:ext uri="{BB962C8B-B14F-4D97-AF65-F5344CB8AC3E}">
        <p14:creationId xmlns:p14="http://schemas.microsoft.com/office/powerpoint/2010/main" val="276524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606518-C830-4C81-AB43-F9ECBCCC3A69}" type="slidenum">
              <a:rPr lang="en-US" smtClean="0"/>
              <a:t>21</a:t>
            </a:fld>
            <a:endParaRPr lang="en-US"/>
          </a:p>
        </p:txBody>
      </p:sp>
    </p:spTree>
    <p:extLst>
      <p:ext uri="{BB962C8B-B14F-4D97-AF65-F5344CB8AC3E}">
        <p14:creationId xmlns:p14="http://schemas.microsoft.com/office/powerpoint/2010/main" val="276524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606518-C830-4C81-AB43-F9ECBCCC3A69}" type="slidenum">
              <a:rPr lang="en-US" smtClean="0"/>
              <a:t>22</a:t>
            </a:fld>
            <a:endParaRPr lang="en-US"/>
          </a:p>
        </p:txBody>
      </p:sp>
    </p:spTree>
    <p:extLst>
      <p:ext uri="{BB962C8B-B14F-4D97-AF65-F5344CB8AC3E}">
        <p14:creationId xmlns:p14="http://schemas.microsoft.com/office/powerpoint/2010/main" val="276524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606518-C830-4C81-AB43-F9ECBCCC3A6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76524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606518-C830-4C81-AB43-F9ECBCCC3A69}" type="slidenum">
              <a:rPr lang="en-US" smtClean="0"/>
              <a:t>24</a:t>
            </a:fld>
            <a:endParaRPr lang="en-US"/>
          </a:p>
        </p:txBody>
      </p:sp>
    </p:spTree>
    <p:extLst>
      <p:ext uri="{BB962C8B-B14F-4D97-AF65-F5344CB8AC3E}">
        <p14:creationId xmlns:p14="http://schemas.microsoft.com/office/powerpoint/2010/main" val="276524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606518-C830-4C81-AB43-F9ECBCCC3A69}" type="slidenum">
              <a:rPr lang="en-US" smtClean="0"/>
              <a:t>25</a:t>
            </a:fld>
            <a:endParaRPr lang="en-US"/>
          </a:p>
        </p:txBody>
      </p:sp>
    </p:spTree>
    <p:extLst>
      <p:ext uri="{BB962C8B-B14F-4D97-AF65-F5344CB8AC3E}">
        <p14:creationId xmlns:p14="http://schemas.microsoft.com/office/powerpoint/2010/main" val="276524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606518-C830-4C81-AB43-F9ECBCCC3A69}" type="slidenum">
              <a:rPr lang="en-US" smtClean="0"/>
              <a:t>26</a:t>
            </a:fld>
            <a:endParaRPr lang="en-US"/>
          </a:p>
        </p:txBody>
      </p:sp>
    </p:spTree>
    <p:extLst>
      <p:ext uri="{BB962C8B-B14F-4D97-AF65-F5344CB8AC3E}">
        <p14:creationId xmlns:p14="http://schemas.microsoft.com/office/powerpoint/2010/main" val="276524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Tableau and Google</a:t>
            </a:r>
            <a:r>
              <a:rPr lang="en-US" baseline="0" dirty="0" smtClean="0"/>
              <a:t> Fusion Tables</a:t>
            </a:r>
            <a:endParaRPr lang="en-US" dirty="0"/>
          </a:p>
        </p:txBody>
      </p:sp>
      <p:sp>
        <p:nvSpPr>
          <p:cNvPr id="4" name="Slide Number Placeholder 3"/>
          <p:cNvSpPr>
            <a:spLocks noGrp="1"/>
          </p:cNvSpPr>
          <p:nvPr>
            <p:ph type="sldNum" sz="quarter" idx="10"/>
          </p:nvPr>
        </p:nvSpPr>
        <p:spPr/>
        <p:txBody>
          <a:bodyPr/>
          <a:lstStyle/>
          <a:p>
            <a:fld id="{3A606518-C830-4C81-AB43-F9ECBCCC3A69}" type="slidenum">
              <a:rPr lang="en-US" smtClean="0"/>
              <a:t>3</a:t>
            </a:fld>
            <a:endParaRPr lang="en-US"/>
          </a:p>
        </p:txBody>
      </p:sp>
    </p:spTree>
    <p:extLst>
      <p:ext uri="{BB962C8B-B14F-4D97-AF65-F5344CB8AC3E}">
        <p14:creationId xmlns:p14="http://schemas.microsoft.com/office/powerpoint/2010/main" val="276524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district AND charter schools that sit</a:t>
            </a:r>
            <a:r>
              <a:rPr lang="en-US" baseline="0" dirty="0" smtClean="0"/>
              <a:t> within the boundaries of Roosevelt Elementary district. Notice there is even a HS in this set, as we are using the elementary district as the most granular geo boundary possible. South Mountain HS is actually in Phoenix Union HSD, but for this analysis, they are considered to be in the attendance area of Roosevelt Elementary District</a:t>
            </a:r>
            <a:endParaRPr lang="en-US" dirty="0"/>
          </a:p>
        </p:txBody>
      </p:sp>
      <p:sp>
        <p:nvSpPr>
          <p:cNvPr id="4" name="Slide Number Placeholder 3"/>
          <p:cNvSpPr>
            <a:spLocks noGrp="1"/>
          </p:cNvSpPr>
          <p:nvPr>
            <p:ph type="sldNum" sz="quarter" idx="10"/>
          </p:nvPr>
        </p:nvSpPr>
        <p:spPr/>
        <p:txBody>
          <a:bodyPr/>
          <a:lstStyle/>
          <a:p>
            <a:fld id="{3A606518-C830-4C81-AB43-F9ECBCCC3A69}" type="slidenum">
              <a:rPr lang="en-US" smtClean="0"/>
              <a:t>7</a:t>
            </a:fld>
            <a:endParaRPr lang="en-US"/>
          </a:p>
        </p:txBody>
      </p:sp>
    </p:spTree>
    <p:extLst>
      <p:ext uri="{BB962C8B-B14F-4D97-AF65-F5344CB8AC3E}">
        <p14:creationId xmlns:p14="http://schemas.microsoft.com/office/powerpoint/2010/main" val="276524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606518-C830-4C81-AB43-F9ECBCCC3A69}" type="slidenum">
              <a:rPr lang="en-US" smtClean="0"/>
              <a:t>8</a:t>
            </a:fld>
            <a:endParaRPr lang="en-US"/>
          </a:p>
        </p:txBody>
      </p:sp>
    </p:spTree>
    <p:extLst>
      <p:ext uri="{BB962C8B-B14F-4D97-AF65-F5344CB8AC3E}">
        <p14:creationId xmlns:p14="http://schemas.microsoft.com/office/powerpoint/2010/main" val="276524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606518-C830-4C81-AB43-F9ECBCCC3A69}" type="slidenum">
              <a:rPr lang="en-US" smtClean="0"/>
              <a:t>10</a:t>
            </a:fld>
            <a:endParaRPr lang="en-US"/>
          </a:p>
        </p:txBody>
      </p:sp>
    </p:spTree>
    <p:extLst>
      <p:ext uri="{BB962C8B-B14F-4D97-AF65-F5344CB8AC3E}">
        <p14:creationId xmlns:p14="http://schemas.microsoft.com/office/powerpoint/2010/main" val="276524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606518-C830-4C81-AB43-F9ECBCCC3A69}" type="slidenum">
              <a:rPr lang="en-US" smtClean="0"/>
              <a:t>11</a:t>
            </a:fld>
            <a:endParaRPr lang="en-US"/>
          </a:p>
        </p:txBody>
      </p:sp>
    </p:spTree>
    <p:extLst>
      <p:ext uri="{BB962C8B-B14F-4D97-AF65-F5344CB8AC3E}">
        <p14:creationId xmlns:p14="http://schemas.microsoft.com/office/powerpoint/2010/main" val="276524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606518-C830-4C81-AB43-F9ECBCCC3A69}" type="slidenum">
              <a:rPr lang="en-US" smtClean="0"/>
              <a:t>15</a:t>
            </a:fld>
            <a:endParaRPr lang="en-US"/>
          </a:p>
        </p:txBody>
      </p:sp>
    </p:spTree>
    <p:extLst>
      <p:ext uri="{BB962C8B-B14F-4D97-AF65-F5344CB8AC3E}">
        <p14:creationId xmlns:p14="http://schemas.microsoft.com/office/powerpoint/2010/main" val="276524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606518-C830-4C81-AB43-F9ECBCCC3A69}" type="slidenum">
              <a:rPr lang="en-US" smtClean="0"/>
              <a:t>16</a:t>
            </a:fld>
            <a:endParaRPr lang="en-US"/>
          </a:p>
        </p:txBody>
      </p:sp>
    </p:spTree>
    <p:extLst>
      <p:ext uri="{BB962C8B-B14F-4D97-AF65-F5344CB8AC3E}">
        <p14:creationId xmlns:p14="http://schemas.microsoft.com/office/powerpoint/2010/main" val="276524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606518-C830-4C81-AB43-F9ECBCCC3A69}" type="slidenum">
              <a:rPr lang="en-US" smtClean="0"/>
              <a:t>17</a:t>
            </a:fld>
            <a:endParaRPr lang="en-US"/>
          </a:p>
        </p:txBody>
      </p:sp>
    </p:spTree>
    <p:extLst>
      <p:ext uri="{BB962C8B-B14F-4D97-AF65-F5344CB8AC3E}">
        <p14:creationId xmlns:p14="http://schemas.microsoft.com/office/powerpoint/2010/main" val="276524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57300"/>
            <a:ext cx="7772400" cy="1102519"/>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2574131"/>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5478048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5730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574131"/>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8460411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2857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66292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093244"/>
            <a:ext cx="7772400" cy="102155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968104"/>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1617964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2914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2914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40252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7784543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5748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3852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29813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411805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361728"/>
            <a:ext cx="5294312" cy="41017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342900"/>
            <a:ext cx="5294312" cy="29780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828800" y="3829050"/>
            <a:ext cx="5294312" cy="34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8633548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9815135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5730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574131"/>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7844703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2857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772782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2857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17361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093244"/>
            <a:ext cx="7772400" cy="102155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968104"/>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42951072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2914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2914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704541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582267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08101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3852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29813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616913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361728"/>
            <a:ext cx="5294312" cy="41017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342900"/>
            <a:ext cx="5294312" cy="29780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828800" y="3829050"/>
            <a:ext cx="5294312" cy="34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8125644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1361963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5730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574131"/>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93383758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2857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73366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093244"/>
            <a:ext cx="7772400" cy="1021556"/>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1968104"/>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50105231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093244"/>
            <a:ext cx="7772400" cy="102155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968104"/>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66921429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2914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2914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60400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6578183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25299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3852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29813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407041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361728"/>
            <a:ext cx="5294312" cy="41017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342900"/>
            <a:ext cx="5294312" cy="29780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828800" y="3829050"/>
            <a:ext cx="5294312" cy="34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556240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4274164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5730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574131"/>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6609509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2857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015232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093244"/>
            <a:ext cx="7772400" cy="102155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968104"/>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7566966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2914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2914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306252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2914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2914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57030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4459132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41828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3852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29813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0316493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361728"/>
            <a:ext cx="5294312" cy="41017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342900"/>
            <a:ext cx="5294312" cy="29780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828800" y="3829050"/>
            <a:ext cx="5294312" cy="34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1668959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925293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5730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574131"/>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45697184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2857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797846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093244"/>
            <a:ext cx="7772400" cy="102155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968104"/>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04652031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2914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2914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747991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818983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1800328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40615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3852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29813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3881439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361728"/>
            <a:ext cx="5294312" cy="41017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342900"/>
            <a:ext cx="5294312" cy="29780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828800" y="3829050"/>
            <a:ext cx="5294312" cy="34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118948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083949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5730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574131"/>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8184330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2857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771536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093244"/>
            <a:ext cx="7772400" cy="102155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968104"/>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560978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2914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2914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140521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104042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61719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20214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3852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29813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4347754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361728"/>
            <a:ext cx="5294312" cy="41017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342900"/>
            <a:ext cx="5294312" cy="29780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828800" y="3829050"/>
            <a:ext cx="5294312" cy="34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003708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6274532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5730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574131"/>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5663028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2857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57616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093244"/>
            <a:ext cx="7772400" cy="102155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968104"/>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015603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2914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2914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737192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4584329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4583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3852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29813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151579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3852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29813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2926166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361728"/>
            <a:ext cx="5294312" cy="41017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342900"/>
            <a:ext cx="5294312" cy="29780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828800" y="3829050"/>
            <a:ext cx="5294312" cy="34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0165809"/>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1337127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1257300"/>
            <a:ext cx="5867400" cy="1102519"/>
          </a:xfrm>
        </p:spPr>
        <p:txBody>
          <a:bodyPr/>
          <a:lstStyle>
            <a:lvl1pPr>
              <a:defRPr b="1"/>
            </a:lvl1pPr>
          </a:lstStyle>
          <a:p>
            <a:r>
              <a:rPr lang="en-US" dirty="0" smtClean="0"/>
              <a:t>Click to edit Master title style</a:t>
            </a:r>
            <a:endParaRPr lang="en-US" dirty="0"/>
          </a:p>
        </p:txBody>
      </p:sp>
      <p:sp>
        <p:nvSpPr>
          <p:cNvPr id="3" name="Subtitle 2"/>
          <p:cNvSpPr>
            <a:spLocks noGrp="1"/>
          </p:cNvSpPr>
          <p:nvPr>
            <p:ph type="subTitle" idx="1"/>
          </p:nvPr>
        </p:nvSpPr>
        <p:spPr>
          <a:xfrm>
            <a:off x="2590800" y="2571750"/>
            <a:ext cx="5867400" cy="1314450"/>
          </a:xfrm>
        </p:spPr>
        <p:txBody>
          <a:bodyPr/>
          <a:lstStyle>
            <a:lvl1pPr marL="0" indent="0" algn="ctr">
              <a:buNone/>
              <a:defRPr>
                <a:solidFill>
                  <a:srgbClr val="3A445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6042840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2200" y="205979"/>
            <a:ext cx="6400800" cy="85725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362200" y="1200151"/>
            <a:ext cx="6400800" cy="3657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233079"/>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4600" y="3093244"/>
            <a:ext cx="5980113" cy="102155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2514600" y="1968104"/>
            <a:ext cx="5980113"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624834737"/>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62200" y="205979"/>
            <a:ext cx="6400800" cy="857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200150"/>
            <a:ext cx="3124200" cy="36576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38800" y="1200150"/>
            <a:ext cx="3124200" cy="36576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3793419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2967360"/>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24159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92350" y="228600"/>
            <a:ext cx="2508250" cy="742951"/>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4800601" y="228600"/>
            <a:ext cx="3977415" cy="4629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1" y="971550"/>
            <a:ext cx="2508249" cy="38862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9338352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361728"/>
            <a:ext cx="5294312" cy="41017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342900"/>
            <a:ext cx="5294312" cy="29780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828800" y="3829050"/>
            <a:ext cx="5294312" cy="34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9345694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0" y="3590328"/>
            <a:ext cx="5294312" cy="41017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743200" y="571500"/>
            <a:ext cx="5294312" cy="29780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743200" y="4057650"/>
            <a:ext cx="5294312" cy="34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4354357"/>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14884843"/>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1257300"/>
            <a:ext cx="5867400" cy="1102519"/>
          </a:xfrm>
        </p:spPr>
        <p:txBody>
          <a:bodyPr/>
          <a:lstStyle>
            <a:lvl1pPr>
              <a:defRPr b="1"/>
            </a:lvl1pPr>
          </a:lstStyle>
          <a:p>
            <a:r>
              <a:rPr lang="en-US" dirty="0" smtClean="0"/>
              <a:t>Click to edit Master title style</a:t>
            </a:r>
            <a:endParaRPr lang="en-US" dirty="0"/>
          </a:p>
        </p:txBody>
      </p:sp>
      <p:sp>
        <p:nvSpPr>
          <p:cNvPr id="3" name="Subtitle 2"/>
          <p:cNvSpPr>
            <a:spLocks noGrp="1"/>
          </p:cNvSpPr>
          <p:nvPr>
            <p:ph type="subTitle" idx="1"/>
          </p:nvPr>
        </p:nvSpPr>
        <p:spPr>
          <a:xfrm>
            <a:off x="2590800" y="2571750"/>
            <a:ext cx="5867400" cy="1314450"/>
          </a:xfrm>
          <a:prstGeom prst="rect">
            <a:avLst/>
          </a:prstGeo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440859254"/>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0" y="205979"/>
            <a:ext cx="6019800" cy="85725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819400" y="1200151"/>
            <a:ext cx="5943600" cy="365759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6640335"/>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76782285"/>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63392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31830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ubtitle 2"/>
          <p:cNvSpPr txBox="1">
            <a:spLocks/>
          </p:cNvSpPr>
          <p:nvPr userDrawn="1"/>
        </p:nvSpPr>
        <p:spPr>
          <a:xfrm>
            <a:off x="307976" y="1314450"/>
            <a:ext cx="5254625" cy="657225"/>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dirty="0" smtClean="0"/>
              <a:t>Click to edit Master subtitle style</a:t>
            </a:r>
            <a:endParaRPr lang="en-US" dirty="0"/>
          </a:p>
        </p:txBody>
      </p:sp>
      <p:sp>
        <p:nvSpPr>
          <p:cNvPr id="3" name="Title Placeholder 1"/>
          <p:cNvSpPr>
            <a:spLocks noGrp="1"/>
          </p:cNvSpPr>
          <p:nvPr>
            <p:ph type="title"/>
          </p:nvPr>
        </p:nvSpPr>
        <p:spPr>
          <a:xfrm>
            <a:off x="307976" y="457200"/>
            <a:ext cx="5178425"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664084594"/>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644814"/>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6165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3694573"/>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8492235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580956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76095716"/>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9093115"/>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2262909"/>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69912332"/>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386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image" Target="../media/image9.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image" Target="../media/image8.png"/><Relationship Id="rId5" Type="http://schemas.openxmlformats.org/officeDocument/2006/relationships/theme" Target="../theme/theme10.xml"/><Relationship Id="rId4" Type="http://schemas.openxmlformats.org/officeDocument/2006/relationships/slideLayout" Target="../slideLayouts/slideLayout85.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1.xml"/><Relationship Id="rId1" Type="http://schemas.openxmlformats.org/officeDocument/2006/relationships/slideLayout" Target="../slideLayouts/slideLayout86.xml"/><Relationship Id="rId5" Type="http://schemas.openxmlformats.org/officeDocument/2006/relationships/image" Target="../media/image9.png"/><Relationship Id="rId4" Type="http://schemas.microsoft.com/office/2007/relationships/hdphoto" Target="../media/hdphoto1.wdp"/></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11.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3.xml"/><Relationship Id="rId1" Type="http://schemas.openxmlformats.org/officeDocument/2006/relationships/slideLayout" Target="../slideLayouts/slideLayout89.xml"/><Relationship Id="rId5" Type="http://schemas.openxmlformats.org/officeDocument/2006/relationships/image" Target="../media/image9.png"/><Relationship Id="rId4" Type="http://schemas.microsoft.com/office/2007/relationships/hdphoto" Target="../media/hdphoto3.wdp"/></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2.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2.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2.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2.png"/><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2.png"/><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2.png"/><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5.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4.jpe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3.jpeg"/><Relationship Id="rId5" Type="http://schemas.openxmlformats.org/officeDocument/2006/relationships/slideLayout" Target="../slideLayouts/slideLayout77.xml"/><Relationship Id="rId15" Type="http://schemas.openxmlformats.org/officeDocument/2006/relationships/image" Target="../media/image7.png"/><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4229100"/>
            <a:ext cx="9144000" cy="914400"/>
          </a:xfrm>
          <a:prstGeom prst="rect">
            <a:avLst/>
          </a:prstGeom>
          <a:solidFill>
            <a:srgbClr val="3A4454"/>
          </a:solidFill>
          <a:ln>
            <a:solidFill>
              <a:srgbClr val="3A4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2914650"/>
          </a:xfrm>
          <a:prstGeom prst="rect">
            <a:avLst/>
          </a:prstGeom>
          <a:ln>
            <a:noFill/>
          </a:ln>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26" name="Picture 2" descr="Center logo whit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100" y="4335363"/>
            <a:ext cx="1967293" cy="7018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A3F54"/>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138818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60"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3A4454"/>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3A4454"/>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rgbClr val="3A4454"/>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3A4454"/>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3A4454"/>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3A4454"/>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6" cstate="print">
            <a:duotone>
              <a:prstClr val="black"/>
              <a:srgbClr val="3A4454">
                <a:tint val="45000"/>
                <a:satMod val="400000"/>
              </a:srgbClr>
            </a:duotone>
            <a:extLst>
              <a:ext uri="{28A0092B-C50C-407E-A947-70E740481C1C}">
                <a14:useLocalDpi xmlns:a14="http://schemas.microsoft.com/office/drawing/2010/main" val="0"/>
              </a:ext>
            </a:extLst>
          </a:blip>
          <a:srcRect l="19175" t="1010" b="6061"/>
          <a:stretch/>
        </p:blipFill>
        <p:spPr bwMode="auto">
          <a:xfrm>
            <a:off x="0" y="0"/>
            <a:ext cx="9163050" cy="5257800"/>
          </a:xfrm>
          <a:prstGeom prst="rect">
            <a:avLst/>
          </a:prstGeom>
          <a:noFill/>
          <a:ln>
            <a:noFill/>
          </a:ln>
          <a:extLst/>
        </p:spPr>
      </p:pic>
      <p:sp>
        <p:nvSpPr>
          <p:cNvPr id="2" name="Title Placeholder 1"/>
          <p:cNvSpPr>
            <a:spLocks noGrp="1"/>
          </p:cNvSpPr>
          <p:nvPr>
            <p:ph type="title"/>
          </p:nvPr>
        </p:nvSpPr>
        <p:spPr>
          <a:xfrm>
            <a:off x="2209800" y="800100"/>
            <a:ext cx="64008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1026" name="Picture 2" descr="Center logo whit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832" y="4457700"/>
            <a:ext cx="2092168" cy="550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A3F54"/>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AutoShape 2" descr="https://6029440644.sharepoint.com/Shared%20Documents/Communications/Pictures/Professional%20Pictures/Center/ChampionSchools_031.jpg"/>
          <p:cNvSpPr>
            <a:spLocks noChangeAspect="1" noChangeArrowheads="1"/>
          </p:cNvSpPr>
          <p:nvPr/>
        </p:nvSpPr>
        <p:spPr bwMode="auto">
          <a:xfrm>
            <a:off x="155575" y="-1353741"/>
            <a:ext cx="5676900" cy="2828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1040392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8" r:id="rId3"/>
    <p:sldLayoutId id="2147483769" r:id="rId4"/>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Century Gothic" panose="020B0502020202020204" pitchFamily="34" charset="0"/>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print">
            <a:duotone>
              <a:prstClr val="black"/>
              <a:srgbClr val="3A4454">
                <a:tint val="45000"/>
                <a:satMod val="400000"/>
              </a:srgbClr>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258" r="10316" b="335"/>
          <a:stretch/>
        </p:blipFill>
        <p:spPr bwMode="auto">
          <a:xfrm>
            <a:off x="1" y="-1"/>
            <a:ext cx="9144000"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Placeholder 1"/>
          <p:cNvSpPr>
            <a:spLocks noGrp="1"/>
          </p:cNvSpPr>
          <p:nvPr>
            <p:ph type="title"/>
          </p:nvPr>
        </p:nvSpPr>
        <p:spPr>
          <a:xfrm>
            <a:off x="1066800" y="2400300"/>
            <a:ext cx="64008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1026" name="Picture 2" descr="Center logo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286250"/>
            <a:ext cx="2092168" cy="550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A3F54"/>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AutoShape 2" descr="https://6029440644.sharepoint.com/Shared%20Documents/Communications/Pictures/Professional%20Pictures/Center/ChampionSchools_031.jpg"/>
          <p:cNvSpPr>
            <a:spLocks noChangeAspect="1" noChangeArrowheads="1"/>
          </p:cNvSpPr>
          <p:nvPr/>
        </p:nvSpPr>
        <p:spPr bwMode="auto">
          <a:xfrm>
            <a:off x="155575" y="-1353741"/>
            <a:ext cx="5676900" cy="2828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44200233"/>
      </p:ext>
    </p:extLst>
  </p:cSld>
  <p:clrMap bg1="lt1" tx1="dk1" bg2="lt2" tx2="dk2" accent1="accent1" accent2="accent2" accent3="accent3" accent4="accent4" accent5="accent5" accent6="accent6" hlink="hlink" folHlink="folHlink"/>
  <p:sldLayoutIdLst>
    <p:sldLayoutId id="2147483774" r:id="rId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Century Gothic" panose="020B0502020202020204" pitchFamily="34" charset="0"/>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4" cstate="print">
            <a:duotone>
              <a:prstClr val="black"/>
              <a:srgbClr val="3A4454">
                <a:tint val="45000"/>
                <a:satMod val="400000"/>
              </a:srgbClr>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24" t="3515" r="26900" b="17389"/>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Placeholder 1"/>
          <p:cNvSpPr>
            <a:spLocks noGrp="1"/>
          </p:cNvSpPr>
          <p:nvPr>
            <p:ph type="title"/>
          </p:nvPr>
        </p:nvSpPr>
        <p:spPr>
          <a:xfrm>
            <a:off x="307976" y="457200"/>
            <a:ext cx="5178425"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1026" name="Picture 2" descr="Center logo whi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4286250"/>
            <a:ext cx="2092168" cy="550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A3F54"/>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AutoShape 2" descr="https://6029440644.sharepoint.com/Shared%20Documents/Communications/Pictures/Professional%20Pictures/Center/ChampionSchools_031.jpg"/>
          <p:cNvSpPr>
            <a:spLocks noChangeAspect="1" noChangeArrowheads="1"/>
          </p:cNvSpPr>
          <p:nvPr/>
        </p:nvSpPr>
        <p:spPr bwMode="auto">
          <a:xfrm>
            <a:off x="155575" y="-1353741"/>
            <a:ext cx="5676900" cy="2828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2797978"/>
      </p:ext>
    </p:extLst>
  </p:cSld>
  <p:clrMap bg1="lt1" tx1="dk1" bg2="lt2" tx2="dk2" accent1="accent1" accent2="accent2" accent3="accent3" accent4="accent4" accent5="accent5" accent6="accent6" hlink="hlink" folHlink="folHlink"/>
  <p:sldLayoutIdLst>
    <p:sldLayoutId id="2147483776" r:id="rId1"/>
    <p:sldLayoutId id="2147483777" r:id="rId2"/>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Century Gothic" panose="020B0502020202020204" pitchFamily="34" charset="0"/>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rotWithShape="1">
          <a:blip r:embed="rId3" cstate="print">
            <a:duotone>
              <a:prstClr val="black"/>
              <a:srgbClr val="3A4454">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1524"/>
          <a:stretch/>
        </p:blipFill>
        <p:spPr bwMode="auto">
          <a:xfrm>
            <a:off x="0" y="1"/>
            <a:ext cx="9144000" cy="5157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Placeholder 1"/>
          <p:cNvSpPr>
            <a:spLocks noGrp="1"/>
          </p:cNvSpPr>
          <p:nvPr>
            <p:ph type="title"/>
          </p:nvPr>
        </p:nvSpPr>
        <p:spPr>
          <a:xfrm>
            <a:off x="457201" y="2150269"/>
            <a:ext cx="5178425"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1026" name="Picture 2" descr="Center logo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286250"/>
            <a:ext cx="2092168" cy="550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A3F54"/>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AutoShape 2" descr="https://6029440644.sharepoint.com/Shared%20Documents/Communications/Pictures/Professional%20Pictures/Center/ChampionSchools_031.jpg"/>
          <p:cNvSpPr>
            <a:spLocks noChangeAspect="1" noChangeArrowheads="1"/>
          </p:cNvSpPr>
          <p:nvPr/>
        </p:nvSpPr>
        <p:spPr bwMode="auto">
          <a:xfrm>
            <a:off x="155575" y="-1353741"/>
            <a:ext cx="5676900" cy="2828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ChampionSchools_009.jpg"/>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ChampionSchools_009.jpg"/>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48536681"/>
      </p:ext>
    </p:extLst>
  </p:cSld>
  <p:clrMap bg1="lt1" tx1="dk1" bg2="lt2" tx2="dk2" accent1="accent1" accent2="accent2" accent3="accent3" accent4="accent4" accent5="accent5" accent6="accent6" hlink="hlink" folHlink="folHlink"/>
  <p:sldLayoutIdLst>
    <p:sldLayoutId id="2147483780" r:id="rId1"/>
  </p:sldLayoutIdLst>
  <p:timing>
    <p:tnLst>
      <p:par>
        <p:cTn id="1" dur="indefinite" restart="never" nodeType="tmRoot"/>
      </p:par>
    </p:tnLst>
  </p:timing>
  <p:txStyles>
    <p:titleStyle>
      <a:lvl1pPr algn="l" defTabSz="914400" rtl="0" eaLnBrk="1" latinLnBrk="0" hangingPunct="1">
        <a:spcBef>
          <a:spcPct val="0"/>
        </a:spcBef>
        <a:buNone/>
        <a:defRPr sz="4400" b="1" kern="1200">
          <a:solidFill>
            <a:schemeClr val="bg1"/>
          </a:solidFill>
          <a:latin typeface="Century Gothic" panose="020B0502020202020204" pitchFamily="34" charset="0"/>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73669930"/>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3A4454"/>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3A4454"/>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rgbClr val="3A4454"/>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3A4454"/>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3A4454"/>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3A4454"/>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4229100"/>
            <a:ext cx="9144000" cy="914400"/>
          </a:xfrm>
          <a:prstGeom prst="rect">
            <a:avLst/>
          </a:prstGeom>
          <a:solidFill>
            <a:srgbClr val="BB813B"/>
          </a:solidFill>
          <a:ln>
            <a:solidFill>
              <a:srgbClr val="BB81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a:ln>
            <a:noFill/>
          </a:ln>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Center logo whit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4800" y="4441627"/>
            <a:ext cx="1858962" cy="4893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A3F54"/>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5498426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3A4454"/>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3A4454"/>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rgbClr val="3A4454"/>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3A4454"/>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3A4454"/>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3A4454"/>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4229100"/>
            <a:ext cx="9144000" cy="914400"/>
          </a:xfrm>
          <a:prstGeom prst="rect">
            <a:avLst/>
          </a:prstGeom>
          <a:solidFill>
            <a:srgbClr val="C49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2914650"/>
          </a:xfrm>
          <a:prstGeom prst="rect">
            <a:avLst/>
          </a:prstGeom>
          <a:ln>
            <a:noFill/>
          </a:ln>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Center logo whit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4800" y="4441627"/>
            <a:ext cx="1858962" cy="4893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A3F54"/>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9680227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3A4454"/>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3A4454"/>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rgbClr val="3A4454"/>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3A4454"/>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3A4454"/>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3A4454"/>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4229100"/>
            <a:ext cx="9144000" cy="914400"/>
          </a:xfrm>
          <a:prstGeom prst="rect">
            <a:avLst/>
          </a:prstGeom>
          <a:solidFill>
            <a:srgbClr val="BAA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2800350"/>
          </a:xfrm>
          <a:prstGeom prst="rect">
            <a:avLst/>
          </a:prstGeom>
          <a:ln>
            <a:noFill/>
          </a:ln>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Center logo whit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4800" y="4441627"/>
            <a:ext cx="1858962" cy="4893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A3F54"/>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08196800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3A4454"/>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3A4454"/>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rgbClr val="3A4454"/>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3A4454"/>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3A4454"/>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3A4454"/>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4229100"/>
            <a:ext cx="9144000" cy="9144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2800350"/>
          </a:xfrm>
          <a:prstGeom prst="rect">
            <a:avLst/>
          </a:prstGeom>
          <a:ln>
            <a:noFill/>
          </a:ln>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Center logo whit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4800" y="4441627"/>
            <a:ext cx="1858962" cy="4893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A3F54"/>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6508335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3A4454"/>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3A4454"/>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rgbClr val="3A4454"/>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3A4454"/>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3A4454"/>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3A4454"/>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2800350"/>
          </a:xfrm>
          <a:prstGeom prst="rect">
            <a:avLst/>
          </a:prstGeom>
          <a:ln>
            <a:noFill/>
          </a:ln>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Center logo whit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4800" y="4441627"/>
            <a:ext cx="1858962" cy="4893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A3F54"/>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60671138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rgbClr val="3A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2800350"/>
          </a:xfrm>
          <a:prstGeom prst="rect">
            <a:avLst/>
          </a:prstGeom>
          <a:ln>
            <a:solidFill>
              <a:srgbClr val="3A4454"/>
            </a:solidFill>
          </a:ln>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Center logo whit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4800" y="4441627"/>
            <a:ext cx="1858962" cy="4893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A3F54"/>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99201782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rgbClr val="BAA691"/>
          </a:solidFill>
          <a:ln>
            <a:solidFill>
              <a:srgbClr val="BAA6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2800350"/>
          </a:xfrm>
          <a:prstGeom prst="rect">
            <a:avLst/>
          </a:prstGeom>
          <a:ln>
            <a:noFill/>
          </a:ln>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Center logo whit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4800" y="4441627"/>
            <a:ext cx="1858962" cy="4893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A3F54"/>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4235943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3"/>
          <p:cNvGrpSpPr/>
          <p:nvPr/>
        </p:nvGrpSpPr>
        <p:grpSpPr>
          <a:xfrm>
            <a:off x="304800" y="1"/>
            <a:ext cx="1738312" cy="5167721"/>
            <a:chOff x="150812" y="6259"/>
            <a:chExt cx="1738312" cy="6890295"/>
          </a:xfrm>
          <a:effectLst/>
        </p:grpSpPr>
        <p:pic>
          <p:nvPicPr>
            <p:cNvPr id="2050" name="Picture 2" descr="ChampionSchools_065"/>
            <p:cNvPicPr>
              <a:picLocks noChangeAspect="1" noChangeArrowheads="1"/>
            </p:cNvPicPr>
            <p:nvPr userDrawn="1"/>
          </p:nvPicPr>
          <p:blipFill>
            <a:blip r:embed="rId11" cstate="print">
              <a:clrChange>
                <a:clrFrom>
                  <a:srgbClr val="71767C"/>
                </a:clrFrom>
                <a:clrTo>
                  <a:srgbClr val="71767C">
                    <a:alpha val="0"/>
                  </a:srgbClr>
                </a:clrTo>
              </a:clrChange>
              <a:extLst>
                <a:ext uri="{28A0092B-C50C-407E-A947-70E740481C1C}">
                  <a14:useLocalDpi xmlns:a14="http://schemas.microsoft.com/office/drawing/2010/main"/>
                </a:ext>
              </a:extLst>
            </a:blip>
            <a:srcRect/>
            <a:stretch>
              <a:fillRect/>
            </a:stretch>
          </p:blipFill>
          <p:spPr bwMode="auto">
            <a:xfrm>
              <a:off x="151605" y="5159829"/>
              <a:ext cx="1736725" cy="173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A3F54"/>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51" name="Picture 3" descr="NFLYet _169"/>
            <p:cNvPicPr>
              <a:picLocks noChangeAspect="1" noChangeArrowheads="1"/>
            </p:cNvPicPr>
            <p:nvPr userDrawn="1"/>
          </p:nvPicPr>
          <p:blipFill>
            <a:blip r:embed="rId12" cstate="print">
              <a:clrChange>
                <a:clrFrom>
                  <a:srgbClr val="71767C"/>
                </a:clrFrom>
                <a:clrTo>
                  <a:srgbClr val="71767C">
                    <a:alpha val="0"/>
                  </a:srgbClr>
                </a:clrTo>
              </a:clrChange>
              <a:extLst>
                <a:ext uri="{28A0092B-C50C-407E-A947-70E740481C1C}">
                  <a14:useLocalDpi xmlns:a14="http://schemas.microsoft.com/office/drawing/2010/main"/>
                </a:ext>
              </a:extLst>
            </a:blip>
            <a:srcRect/>
            <a:stretch>
              <a:fillRect/>
            </a:stretch>
          </p:blipFill>
          <p:spPr bwMode="auto">
            <a:xfrm>
              <a:off x="152399" y="1736725"/>
              <a:ext cx="1736725" cy="173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A3F54"/>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53" name="Picture 5" descr="ChampionSchools_018"/>
            <p:cNvPicPr>
              <a:picLocks noChangeAspect="1" noChangeArrowheads="1"/>
            </p:cNvPicPr>
            <p:nvPr userDrawn="1"/>
          </p:nvPicPr>
          <p:blipFill>
            <a:blip r:embed="rId13" cstate="print">
              <a:clrChange>
                <a:clrFrom>
                  <a:srgbClr val="71767C"/>
                </a:clrFrom>
                <a:clrTo>
                  <a:srgbClr val="71767C">
                    <a:alpha val="0"/>
                  </a:srgbClr>
                </a:clrTo>
              </a:clrChange>
              <a:extLst>
                <a:ext uri="{28A0092B-C50C-407E-A947-70E740481C1C}">
                  <a14:useLocalDpi xmlns:a14="http://schemas.microsoft.com/office/drawing/2010/main"/>
                </a:ext>
              </a:extLst>
            </a:blip>
            <a:srcRect/>
            <a:stretch>
              <a:fillRect/>
            </a:stretch>
          </p:blipFill>
          <p:spPr bwMode="auto">
            <a:xfrm>
              <a:off x="150812" y="3444875"/>
              <a:ext cx="1738312" cy="173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A3F54"/>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54" name="Picture 6" descr="ChampionSchools_053"/>
            <p:cNvPicPr>
              <a:picLocks noChangeAspect="1" noChangeArrowheads="1"/>
            </p:cNvPicPr>
            <p:nvPr userDrawn="1"/>
          </p:nvPicPr>
          <p:blipFill>
            <a:blip r:embed="rId14" cstate="print">
              <a:clrChange>
                <a:clrFrom>
                  <a:srgbClr val="71767C"/>
                </a:clrFrom>
                <a:clrTo>
                  <a:srgbClr val="71767C">
                    <a:alpha val="0"/>
                  </a:srgbClr>
                </a:clrTo>
              </a:clrChange>
              <a:extLst>
                <a:ext uri="{28A0092B-C50C-407E-A947-70E740481C1C}">
                  <a14:useLocalDpi xmlns:a14="http://schemas.microsoft.com/office/drawing/2010/main"/>
                </a:ext>
              </a:extLst>
            </a:blip>
            <a:srcRect/>
            <a:stretch>
              <a:fillRect/>
            </a:stretch>
          </p:blipFill>
          <p:spPr bwMode="auto">
            <a:xfrm>
              <a:off x="150812" y="6259"/>
              <a:ext cx="1736725" cy="173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A3F54"/>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sp>
        <p:nvSpPr>
          <p:cNvPr id="2" name="Title Placeholder 1"/>
          <p:cNvSpPr>
            <a:spLocks noGrp="1"/>
          </p:cNvSpPr>
          <p:nvPr>
            <p:ph type="title"/>
          </p:nvPr>
        </p:nvSpPr>
        <p:spPr>
          <a:xfrm>
            <a:off x="2286000" y="205979"/>
            <a:ext cx="64008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0" y="1200151"/>
            <a:ext cx="6400800" cy="3600449"/>
          </a:xfrm>
          <a:prstGeom prst="rect">
            <a:avLst/>
          </a:prstGeom>
          <a:ln>
            <a:noFill/>
          </a:ln>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Center logo whit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1001" y="4608387"/>
            <a:ext cx="1598613" cy="4208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3A3F54"/>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66337133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3A4454"/>
          </a:solidFill>
          <a:latin typeface="Century Gothic" panose="020B0502020202020204" pitchFamily="34" charset="0"/>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3200" kern="1200">
          <a:solidFill>
            <a:srgbClr val="3A4454"/>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rgbClr val="3A4454"/>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3A4454"/>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3A4454"/>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3A4454"/>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mailto:eric@centerforstudentachievement.org"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mailto:kelly@centerforstudentachievement.or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spreadsheets/d/1pfne0ftAjiF4F9NRKaFS81avPGYgChTo31eK24WMI1k/edit#gid=0"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azredistricting.org/districtlocato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38150"/>
            <a:ext cx="7772400" cy="1771651"/>
          </a:xfrm>
        </p:spPr>
        <p:txBody>
          <a:bodyPr>
            <a:normAutofit fontScale="90000"/>
          </a:bodyPr>
          <a:lstStyle/>
          <a:p>
            <a:r>
              <a:rPr lang="en-US" b="1" dirty="0" smtClean="0"/>
              <a:t/>
            </a:r>
            <a:br>
              <a:rPr lang="en-US" b="1" dirty="0" smtClean="0"/>
            </a:br>
            <a:r>
              <a:rPr lang="en-US" b="1" dirty="0" smtClean="0"/>
              <a:t>A </a:t>
            </a:r>
            <a:r>
              <a:rPr lang="en-US" b="1" dirty="0"/>
              <a:t>Decade of Charter School Growth within School District Attendance Areas</a:t>
            </a:r>
            <a:r>
              <a:rPr lang="en-US" dirty="0"/>
              <a:t/>
            </a:r>
            <a:br>
              <a:rPr lang="en-US" dirty="0"/>
            </a:br>
            <a:endParaRPr lang="en-US" dirty="0"/>
          </a:p>
        </p:txBody>
      </p:sp>
      <p:sp>
        <p:nvSpPr>
          <p:cNvPr id="3" name="Subtitle 2"/>
          <p:cNvSpPr>
            <a:spLocks noGrp="1"/>
          </p:cNvSpPr>
          <p:nvPr>
            <p:ph type="subTitle" idx="1"/>
          </p:nvPr>
        </p:nvSpPr>
        <p:spPr>
          <a:xfrm>
            <a:off x="1371600" y="2724150"/>
            <a:ext cx="6400800" cy="1314450"/>
          </a:xfrm>
        </p:spPr>
        <p:txBody>
          <a:bodyPr>
            <a:normAutofit fontScale="85000" lnSpcReduction="20000"/>
          </a:bodyPr>
          <a:lstStyle/>
          <a:p>
            <a:r>
              <a:rPr lang="en-US" i="1" dirty="0"/>
              <a:t>Eric Berschback, Kelly Powell; </a:t>
            </a:r>
            <a:endParaRPr lang="en-US" i="1" dirty="0" smtClean="0"/>
          </a:p>
          <a:p>
            <a:r>
              <a:rPr lang="en-US" i="1" dirty="0" smtClean="0"/>
              <a:t>Center for Student Achievement</a:t>
            </a:r>
          </a:p>
          <a:p>
            <a:r>
              <a:rPr lang="en-US" i="1" dirty="0" smtClean="0"/>
              <a:t>2016 AERO</a:t>
            </a:r>
            <a:endParaRPr lang="en-US" dirty="0"/>
          </a:p>
        </p:txBody>
      </p:sp>
    </p:spTree>
    <p:extLst>
      <p:ext uri="{BB962C8B-B14F-4D97-AF65-F5344CB8AC3E}">
        <p14:creationId xmlns:p14="http://schemas.microsoft.com/office/powerpoint/2010/main" val="17036876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196214"/>
            <a:ext cx="8305800" cy="984885"/>
          </a:xfrm>
          <a:prstGeom prst="rect">
            <a:avLst/>
          </a:prstGeom>
          <a:noFill/>
        </p:spPr>
        <p:txBody>
          <a:bodyPr wrap="square" rtlCol="0">
            <a:spAutoFit/>
          </a:bodyPr>
          <a:lstStyle/>
          <a:p>
            <a:r>
              <a:rPr lang="en-US" sz="4000" b="1" dirty="0" smtClean="0"/>
              <a:t>Challenges and Limitations to the Data</a:t>
            </a:r>
          </a:p>
          <a:p>
            <a:endParaRPr lang="en-US" dirty="0"/>
          </a:p>
        </p:txBody>
      </p:sp>
      <p:sp>
        <p:nvSpPr>
          <p:cNvPr id="8" name="Rectangle 7"/>
          <p:cNvSpPr/>
          <p:nvPr/>
        </p:nvSpPr>
        <p:spPr>
          <a:xfrm>
            <a:off x="5410200" y="1047748"/>
            <a:ext cx="2362200" cy="2914651"/>
          </a:xfrm>
          <a:prstGeom prst="rect">
            <a:avLst/>
          </a:prstGeom>
          <a:solidFill>
            <a:schemeClr val="bg1"/>
          </a:solidFill>
          <a:ln>
            <a:solidFill>
              <a:srgbClr val="3A4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38800" y="1200148"/>
            <a:ext cx="1905000" cy="369332"/>
          </a:xfrm>
          <a:prstGeom prst="rect">
            <a:avLst/>
          </a:prstGeom>
          <a:noFill/>
        </p:spPr>
        <p:txBody>
          <a:bodyPr wrap="square" rtlCol="0">
            <a:spAutoFit/>
          </a:bodyPr>
          <a:lstStyle/>
          <a:p>
            <a:pPr algn="ctr"/>
            <a:r>
              <a:rPr lang="en-US" dirty="0" smtClean="0"/>
              <a:t>2015 ADM</a:t>
            </a:r>
            <a:endParaRPr lang="en-US" dirty="0"/>
          </a:p>
        </p:txBody>
      </p:sp>
      <p:sp>
        <p:nvSpPr>
          <p:cNvPr id="10" name="TextBox 9"/>
          <p:cNvSpPr txBox="1"/>
          <p:nvPr/>
        </p:nvSpPr>
        <p:spPr>
          <a:xfrm>
            <a:off x="5562600" y="1569480"/>
            <a:ext cx="1905000" cy="1477328"/>
          </a:xfrm>
          <a:prstGeom prst="rect">
            <a:avLst/>
          </a:prstGeom>
          <a:noFill/>
        </p:spPr>
        <p:txBody>
          <a:bodyPr wrap="square" rtlCol="0">
            <a:spAutoFit/>
          </a:bodyPr>
          <a:lstStyle/>
          <a:p>
            <a:r>
              <a:rPr lang="en-US" dirty="0" smtClean="0"/>
              <a:t>1922 schools</a:t>
            </a:r>
          </a:p>
          <a:p>
            <a:pPr marL="285750" indent="-285750">
              <a:buFont typeface="Arial" panose="020B0604020202020204" pitchFamily="34" charset="0"/>
              <a:buChar char="•"/>
            </a:pPr>
            <a:r>
              <a:rPr lang="en-US" dirty="0" smtClean="0"/>
              <a:t>1404 district</a:t>
            </a:r>
          </a:p>
          <a:p>
            <a:pPr marL="285750" indent="-285750">
              <a:buFont typeface="Arial" panose="020B0604020202020204" pitchFamily="34" charset="0"/>
              <a:buChar char="•"/>
            </a:pPr>
            <a:r>
              <a:rPr lang="en-US" dirty="0" smtClean="0"/>
              <a:t>518 charter</a:t>
            </a:r>
          </a:p>
          <a:p>
            <a:pPr marL="285750" indent="-285750">
              <a:buFont typeface="Arial" panose="020B0604020202020204" pitchFamily="34" charset="0"/>
              <a:buChar char="•"/>
            </a:pPr>
            <a:r>
              <a:rPr lang="en-US" dirty="0" smtClean="0"/>
              <a:t>Geo info on all schools</a:t>
            </a:r>
            <a:endParaRPr lang="en-US" dirty="0"/>
          </a:p>
        </p:txBody>
      </p:sp>
      <p:grpSp>
        <p:nvGrpSpPr>
          <p:cNvPr id="2" name="Group 1"/>
          <p:cNvGrpSpPr/>
          <p:nvPr/>
        </p:nvGrpSpPr>
        <p:grpSpPr>
          <a:xfrm>
            <a:off x="685800" y="1047749"/>
            <a:ext cx="2400300" cy="2914651"/>
            <a:chOff x="685800" y="1047749"/>
            <a:chExt cx="2400300" cy="2914651"/>
          </a:xfrm>
        </p:grpSpPr>
        <p:sp>
          <p:nvSpPr>
            <p:cNvPr id="3" name="Rectangle 2"/>
            <p:cNvSpPr/>
            <p:nvPr/>
          </p:nvSpPr>
          <p:spPr>
            <a:xfrm>
              <a:off x="685800" y="1047749"/>
              <a:ext cx="2362200" cy="2914651"/>
            </a:xfrm>
            <a:prstGeom prst="rect">
              <a:avLst/>
            </a:prstGeom>
            <a:solidFill>
              <a:schemeClr val="bg1"/>
            </a:solidFill>
            <a:ln>
              <a:solidFill>
                <a:srgbClr val="3A4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14400" y="1181099"/>
              <a:ext cx="1905000" cy="369332"/>
            </a:xfrm>
            <a:prstGeom prst="rect">
              <a:avLst/>
            </a:prstGeom>
            <a:noFill/>
          </p:spPr>
          <p:txBody>
            <a:bodyPr wrap="square" rtlCol="0">
              <a:spAutoFit/>
            </a:bodyPr>
            <a:lstStyle/>
            <a:p>
              <a:pPr algn="ctr"/>
              <a:r>
                <a:rPr lang="en-US" dirty="0" smtClean="0"/>
                <a:t>2006 ADM</a:t>
              </a:r>
              <a:endParaRPr lang="en-US" dirty="0"/>
            </a:p>
          </p:txBody>
        </p:sp>
        <p:sp>
          <p:nvSpPr>
            <p:cNvPr id="11" name="TextBox 10"/>
            <p:cNvSpPr txBox="1"/>
            <p:nvPr/>
          </p:nvSpPr>
          <p:spPr>
            <a:xfrm>
              <a:off x="685800" y="1657350"/>
              <a:ext cx="2400300" cy="2031325"/>
            </a:xfrm>
            <a:prstGeom prst="rect">
              <a:avLst/>
            </a:prstGeom>
            <a:noFill/>
          </p:spPr>
          <p:txBody>
            <a:bodyPr wrap="square" rtlCol="0">
              <a:spAutoFit/>
            </a:bodyPr>
            <a:lstStyle/>
            <a:p>
              <a:pPr algn="ctr"/>
              <a:r>
                <a:rPr lang="en-US" dirty="0" smtClean="0"/>
                <a:t>If a charter school was still active in 2015, we have its geographic location. If it was not active in 2015, we did not assign it to a geographic district.</a:t>
              </a:r>
              <a:endParaRPr lang="en-US" dirty="0"/>
            </a:p>
          </p:txBody>
        </p:sp>
      </p:grpSp>
    </p:spTree>
    <p:extLst>
      <p:ext uri="{BB962C8B-B14F-4D97-AF65-F5344CB8AC3E}">
        <p14:creationId xmlns:p14="http://schemas.microsoft.com/office/powerpoint/2010/main" val="280661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196214"/>
            <a:ext cx="8305800" cy="984885"/>
          </a:xfrm>
          <a:prstGeom prst="rect">
            <a:avLst/>
          </a:prstGeom>
          <a:noFill/>
        </p:spPr>
        <p:txBody>
          <a:bodyPr wrap="square" rtlCol="0">
            <a:spAutoFit/>
          </a:bodyPr>
          <a:lstStyle/>
          <a:p>
            <a:r>
              <a:rPr lang="en-US" sz="4000" b="1" dirty="0" smtClean="0"/>
              <a:t>Challenges and Limitations to the Data</a:t>
            </a:r>
          </a:p>
          <a:p>
            <a:endParaRPr lang="en-US" dirty="0"/>
          </a:p>
        </p:txBody>
      </p:sp>
      <p:sp>
        <p:nvSpPr>
          <p:cNvPr id="3" name="Rectangle 2"/>
          <p:cNvSpPr/>
          <p:nvPr/>
        </p:nvSpPr>
        <p:spPr>
          <a:xfrm>
            <a:off x="685800" y="1047749"/>
            <a:ext cx="2362200" cy="2914651"/>
          </a:xfrm>
          <a:prstGeom prst="rect">
            <a:avLst/>
          </a:prstGeom>
          <a:solidFill>
            <a:schemeClr val="bg1"/>
          </a:solidFill>
          <a:ln>
            <a:solidFill>
              <a:srgbClr val="3A4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14400" y="1181099"/>
            <a:ext cx="1905000" cy="369332"/>
          </a:xfrm>
          <a:prstGeom prst="rect">
            <a:avLst/>
          </a:prstGeom>
          <a:noFill/>
        </p:spPr>
        <p:txBody>
          <a:bodyPr wrap="square" rtlCol="0">
            <a:spAutoFit/>
          </a:bodyPr>
          <a:lstStyle/>
          <a:p>
            <a:pPr algn="ctr"/>
            <a:r>
              <a:rPr lang="en-US" dirty="0" smtClean="0"/>
              <a:t>2006 ADM</a:t>
            </a:r>
            <a:endParaRPr lang="en-US" dirty="0"/>
          </a:p>
        </p:txBody>
      </p:sp>
      <p:sp>
        <p:nvSpPr>
          <p:cNvPr id="7" name="TextBox 6"/>
          <p:cNvSpPr txBox="1"/>
          <p:nvPr/>
        </p:nvSpPr>
        <p:spPr>
          <a:xfrm>
            <a:off x="838200" y="1569480"/>
            <a:ext cx="1905000" cy="923330"/>
          </a:xfrm>
          <a:prstGeom prst="rect">
            <a:avLst/>
          </a:prstGeom>
          <a:noFill/>
        </p:spPr>
        <p:txBody>
          <a:bodyPr wrap="square" rtlCol="0">
            <a:spAutoFit/>
          </a:bodyPr>
          <a:lstStyle/>
          <a:p>
            <a:r>
              <a:rPr lang="en-US" dirty="0" smtClean="0"/>
              <a:t>1882 schools</a:t>
            </a:r>
          </a:p>
          <a:p>
            <a:pPr marL="285750" indent="-285750">
              <a:buFont typeface="Arial" panose="020B0604020202020204" pitchFamily="34" charset="0"/>
              <a:buChar char="•"/>
            </a:pPr>
            <a:r>
              <a:rPr lang="en-US" dirty="0" smtClean="0"/>
              <a:t>1409 district</a:t>
            </a:r>
          </a:p>
          <a:p>
            <a:pPr marL="285750" indent="-285750">
              <a:buFont typeface="Arial" panose="020B0604020202020204" pitchFamily="34" charset="0"/>
              <a:buChar char="•"/>
            </a:pPr>
            <a:r>
              <a:rPr lang="en-US" dirty="0" smtClean="0"/>
              <a:t>473 charter</a:t>
            </a:r>
            <a:endParaRPr lang="en-US" dirty="0"/>
          </a:p>
        </p:txBody>
      </p:sp>
      <p:sp>
        <p:nvSpPr>
          <p:cNvPr id="8" name="Rectangle 7"/>
          <p:cNvSpPr/>
          <p:nvPr/>
        </p:nvSpPr>
        <p:spPr>
          <a:xfrm>
            <a:off x="5410200" y="1047748"/>
            <a:ext cx="2362200" cy="2914651"/>
          </a:xfrm>
          <a:prstGeom prst="rect">
            <a:avLst/>
          </a:prstGeom>
          <a:solidFill>
            <a:schemeClr val="bg1"/>
          </a:solidFill>
          <a:ln>
            <a:solidFill>
              <a:srgbClr val="3A4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38800" y="1200148"/>
            <a:ext cx="1905000" cy="369332"/>
          </a:xfrm>
          <a:prstGeom prst="rect">
            <a:avLst/>
          </a:prstGeom>
          <a:noFill/>
        </p:spPr>
        <p:txBody>
          <a:bodyPr wrap="square" rtlCol="0">
            <a:spAutoFit/>
          </a:bodyPr>
          <a:lstStyle/>
          <a:p>
            <a:pPr algn="ctr"/>
            <a:r>
              <a:rPr lang="en-US" dirty="0" smtClean="0"/>
              <a:t>2015 ADM</a:t>
            </a:r>
            <a:endParaRPr lang="en-US" dirty="0"/>
          </a:p>
        </p:txBody>
      </p:sp>
      <p:sp>
        <p:nvSpPr>
          <p:cNvPr id="10" name="TextBox 9"/>
          <p:cNvSpPr txBox="1"/>
          <p:nvPr/>
        </p:nvSpPr>
        <p:spPr>
          <a:xfrm>
            <a:off x="5562600" y="1569480"/>
            <a:ext cx="1905000" cy="1754326"/>
          </a:xfrm>
          <a:prstGeom prst="rect">
            <a:avLst/>
          </a:prstGeom>
          <a:noFill/>
        </p:spPr>
        <p:txBody>
          <a:bodyPr wrap="square" rtlCol="0">
            <a:spAutoFit/>
          </a:bodyPr>
          <a:lstStyle/>
          <a:p>
            <a:r>
              <a:rPr lang="en-US" dirty="0" smtClean="0"/>
              <a:t>1922 schools</a:t>
            </a:r>
          </a:p>
          <a:p>
            <a:pPr marL="285750" indent="-285750">
              <a:buFont typeface="Arial" panose="020B0604020202020204" pitchFamily="34" charset="0"/>
              <a:buChar char="•"/>
            </a:pPr>
            <a:r>
              <a:rPr lang="en-US" dirty="0" smtClean="0"/>
              <a:t>1404 district</a:t>
            </a:r>
          </a:p>
          <a:p>
            <a:pPr marL="285750" indent="-285750">
              <a:buFont typeface="Arial" panose="020B0604020202020204" pitchFamily="34" charset="0"/>
              <a:buChar char="•"/>
            </a:pPr>
            <a:r>
              <a:rPr lang="en-US" dirty="0" smtClean="0"/>
              <a:t>518 charter</a:t>
            </a:r>
          </a:p>
          <a:p>
            <a:pPr marL="285750" indent="-285750">
              <a:buFont typeface="Arial" panose="020B0604020202020204" pitchFamily="34" charset="0"/>
              <a:buChar char="•"/>
            </a:pPr>
            <a:r>
              <a:rPr lang="en-US" dirty="0"/>
              <a:t>Geo info on all schools</a:t>
            </a:r>
          </a:p>
          <a:p>
            <a:pPr marL="285750" indent="-285750">
              <a:buFont typeface="Arial" panose="020B0604020202020204" pitchFamily="34" charset="0"/>
              <a:buChar char="•"/>
            </a:pPr>
            <a:endParaRPr lang="en-US" dirty="0"/>
          </a:p>
        </p:txBody>
      </p:sp>
      <p:sp>
        <p:nvSpPr>
          <p:cNvPr id="5" name="Down Arrow 4"/>
          <p:cNvSpPr/>
          <p:nvPr/>
        </p:nvSpPr>
        <p:spPr>
          <a:xfrm>
            <a:off x="2133600" y="2456078"/>
            <a:ext cx="190500" cy="649072"/>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04850" y="3105150"/>
            <a:ext cx="2400300" cy="646331"/>
          </a:xfrm>
          <a:prstGeom prst="rect">
            <a:avLst/>
          </a:prstGeom>
          <a:noFill/>
        </p:spPr>
        <p:txBody>
          <a:bodyPr wrap="square" rtlCol="0">
            <a:spAutoFit/>
          </a:bodyPr>
          <a:lstStyle/>
          <a:p>
            <a:pPr algn="ctr"/>
            <a:r>
              <a:rPr lang="en-US" dirty="0" smtClean="0"/>
              <a:t>174 charter Entity IDs are no longer in use</a:t>
            </a:r>
            <a:endParaRPr lang="en-US" dirty="0"/>
          </a:p>
        </p:txBody>
      </p:sp>
    </p:spTree>
    <p:extLst>
      <p:ext uri="{BB962C8B-B14F-4D97-AF65-F5344CB8AC3E}">
        <p14:creationId xmlns:p14="http://schemas.microsoft.com/office/powerpoint/2010/main" val="6615749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60418" y="133350"/>
            <a:ext cx="5029200" cy="954107"/>
          </a:xfrm>
          <a:prstGeom prst="rect">
            <a:avLst/>
          </a:prstGeom>
          <a:noFill/>
        </p:spPr>
        <p:txBody>
          <a:bodyPr wrap="square" rtlCol="0">
            <a:spAutoFit/>
          </a:bodyPr>
          <a:lstStyle/>
          <a:p>
            <a:pPr algn="ctr"/>
            <a:r>
              <a:rPr lang="en-US" sz="2800" b="1" dirty="0" smtClean="0"/>
              <a:t>Using School Districts as “Attendance Areas”</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4180347976"/>
              </p:ext>
            </p:extLst>
          </p:nvPr>
        </p:nvGraphicFramePr>
        <p:xfrm>
          <a:off x="457200" y="1428751"/>
          <a:ext cx="8250382" cy="2570138"/>
        </p:xfrm>
        <a:graphic>
          <a:graphicData uri="http://schemas.openxmlformats.org/drawingml/2006/table">
            <a:tbl>
              <a:tblPr firstRow="1" bandRow="1">
                <a:tableStyleId>{5C22544A-7EE6-4342-B048-85BDC9FD1C3A}</a:tableStyleId>
              </a:tblPr>
              <a:tblGrid>
                <a:gridCol w="2438400"/>
                <a:gridCol w="2209800"/>
                <a:gridCol w="1752600"/>
                <a:gridCol w="1849582"/>
              </a:tblGrid>
              <a:tr h="337478">
                <a:tc>
                  <a:txBody>
                    <a:bodyPr/>
                    <a:lstStyle/>
                    <a:p>
                      <a:pPr algn="l" fontAlgn="b"/>
                      <a:r>
                        <a:rPr lang="en-US" sz="1800" b="1" i="0" u="none" strike="noStrike" dirty="0">
                          <a:solidFill>
                            <a:srgbClr val="FFFFFF"/>
                          </a:solidFill>
                          <a:effectLst/>
                          <a:latin typeface="Calibri"/>
                        </a:rPr>
                        <a:t>School</a:t>
                      </a:r>
                    </a:p>
                  </a:txBody>
                  <a:tcPr marL="9525" marR="9525" marT="9525" marB="0" anchor="b"/>
                </a:tc>
                <a:tc>
                  <a:txBody>
                    <a:bodyPr/>
                    <a:lstStyle/>
                    <a:p>
                      <a:pPr algn="l" fontAlgn="b"/>
                      <a:r>
                        <a:rPr lang="en-US" sz="1800" b="1" i="0" u="none" strike="noStrike" dirty="0">
                          <a:solidFill>
                            <a:srgbClr val="FFFFFF"/>
                          </a:solidFill>
                          <a:effectLst/>
                          <a:latin typeface="Calibri"/>
                        </a:rPr>
                        <a:t>LEA</a:t>
                      </a:r>
                    </a:p>
                  </a:txBody>
                  <a:tcPr marL="9525" marR="9525" marT="9525" marB="0" anchor="b"/>
                </a:tc>
                <a:tc>
                  <a:txBody>
                    <a:bodyPr/>
                    <a:lstStyle/>
                    <a:p>
                      <a:pPr algn="l" fontAlgn="b"/>
                      <a:r>
                        <a:rPr lang="en-US" sz="1800" b="1" i="0" u="none" strike="noStrike" dirty="0">
                          <a:solidFill>
                            <a:srgbClr val="FFFFFF"/>
                          </a:solidFill>
                          <a:effectLst/>
                          <a:latin typeface="Calibri"/>
                        </a:rPr>
                        <a:t>Sector</a:t>
                      </a:r>
                    </a:p>
                  </a:txBody>
                  <a:tcPr marL="9525" marR="9525" marT="9525" marB="0" anchor="b"/>
                </a:tc>
                <a:tc>
                  <a:txBody>
                    <a:bodyPr/>
                    <a:lstStyle/>
                    <a:p>
                      <a:pPr algn="l" fontAlgn="b"/>
                      <a:r>
                        <a:rPr lang="en-US" sz="1800" b="1" i="0" u="none" strike="noStrike" dirty="0" smtClean="0">
                          <a:solidFill>
                            <a:srgbClr val="FFFFFF"/>
                          </a:solidFill>
                          <a:effectLst/>
                          <a:latin typeface="Calibri"/>
                        </a:rPr>
                        <a:t>LEA Type</a:t>
                      </a:r>
                      <a:endParaRPr lang="en-US" sz="1800" b="1" i="0" u="none" strike="noStrike" dirty="0">
                        <a:solidFill>
                          <a:srgbClr val="FFFFFF"/>
                        </a:solidFill>
                        <a:effectLst/>
                        <a:latin typeface="Calibri"/>
                      </a:endParaRPr>
                    </a:p>
                  </a:txBody>
                  <a:tcPr marL="9525" marR="9525" marT="9525" marB="0" anchor="b"/>
                </a:tc>
              </a:tr>
              <a:tr h="536941">
                <a:tc>
                  <a:txBody>
                    <a:bodyPr/>
                    <a:lstStyle/>
                    <a:p>
                      <a:pPr algn="l" fontAlgn="b"/>
                      <a:r>
                        <a:rPr lang="en-US" sz="1800" b="0" i="0" u="none" strike="noStrike" dirty="0" smtClean="0">
                          <a:solidFill>
                            <a:srgbClr val="000000"/>
                          </a:solidFill>
                          <a:effectLst/>
                          <a:latin typeface="Calibri"/>
                        </a:rPr>
                        <a:t>T. G. </a:t>
                      </a:r>
                      <a:r>
                        <a:rPr lang="en-US" sz="1800" b="0" i="0" u="none" strike="noStrike" dirty="0">
                          <a:solidFill>
                            <a:srgbClr val="000000"/>
                          </a:solidFill>
                          <a:effectLst/>
                          <a:latin typeface="Calibri"/>
                        </a:rPr>
                        <a:t>Barr School</a:t>
                      </a:r>
                    </a:p>
                  </a:txBody>
                  <a:tcPr marL="9525" marR="9525" marT="9525" marB="0" anchor="ctr"/>
                </a:tc>
                <a:tc>
                  <a:txBody>
                    <a:bodyPr/>
                    <a:lstStyle/>
                    <a:p>
                      <a:pPr algn="l" fontAlgn="b"/>
                      <a:r>
                        <a:rPr lang="en-US" sz="1800" b="0" i="0" u="none" strike="noStrike" dirty="0">
                          <a:solidFill>
                            <a:srgbClr val="000000"/>
                          </a:solidFill>
                          <a:effectLst/>
                          <a:latin typeface="Calibri"/>
                        </a:rPr>
                        <a:t>Roosevelt Elementary District</a:t>
                      </a:r>
                    </a:p>
                  </a:txBody>
                  <a:tcPr marL="9525" marR="9525" marT="9525" marB="0" anchor="ctr"/>
                </a:tc>
                <a:tc>
                  <a:txBody>
                    <a:bodyPr/>
                    <a:lstStyle/>
                    <a:p>
                      <a:pPr algn="l" fontAlgn="b"/>
                      <a:r>
                        <a:rPr lang="en-US" sz="1800" b="0" i="0" u="none" strike="noStrike">
                          <a:solidFill>
                            <a:srgbClr val="000000"/>
                          </a:solidFill>
                          <a:effectLst/>
                          <a:latin typeface="Calibri"/>
                        </a:rPr>
                        <a:t>District</a:t>
                      </a:r>
                    </a:p>
                  </a:txBody>
                  <a:tcPr marL="9525" marR="9525" marT="9525" marB="0" anchor="ctr"/>
                </a:tc>
                <a:tc>
                  <a:txBody>
                    <a:bodyPr/>
                    <a:lstStyle/>
                    <a:p>
                      <a:pPr algn="l" fontAlgn="b"/>
                      <a:r>
                        <a:rPr lang="en-US" sz="1800" b="0" i="0" u="none" strike="noStrike" dirty="0">
                          <a:solidFill>
                            <a:srgbClr val="000000"/>
                          </a:solidFill>
                          <a:effectLst/>
                          <a:latin typeface="Calibri"/>
                        </a:rPr>
                        <a:t>Elementary</a:t>
                      </a:r>
                    </a:p>
                  </a:txBody>
                  <a:tcPr marL="9525" marR="9525" marT="9525" marB="0" anchor="ctr"/>
                </a:tc>
              </a:tr>
              <a:tr h="536941">
                <a:tc>
                  <a:txBody>
                    <a:bodyPr/>
                    <a:lstStyle/>
                    <a:p>
                      <a:pPr algn="l" fontAlgn="b"/>
                      <a:r>
                        <a:rPr lang="en-US" sz="1800" b="0" i="0" u="none" strike="noStrike" dirty="0">
                          <a:solidFill>
                            <a:srgbClr val="000000"/>
                          </a:solidFill>
                          <a:effectLst/>
                          <a:latin typeface="Calibri"/>
                        </a:rPr>
                        <a:t>South Mountain </a:t>
                      </a:r>
                      <a:r>
                        <a:rPr lang="en-US" sz="1800" b="0" i="0" u="none" strike="noStrike" dirty="0" smtClean="0">
                          <a:solidFill>
                            <a:srgbClr val="000000"/>
                          </a:solidFill>
                          <a:effectLst/>
                          <a:latin typeface="Calibri"/>
                        </a:rPr>
                        <a:t>HS</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a:solidFill>
                            <a:srgbClr val="000000"/>
                          </a:solidFill>
                          <a:effectLst/>
                          <a:latin typeface="Calibri"/>
                        </a:rPr>
                        <a:t>Phoenix Union High School District</a:t>
                      </a:r>
                    </a:p>
                  </a:txBody>
                  <a:tcPr marL="9525" marR="9525" marT="9525" marB="0" anchor="ctr"/>
                </a:tc>
                <a:tc>
                  <a:txBody>
                    <a:bodyPr/>
                    <a:lstStyle/>
                    <a:p>
                      <a:pPr algn="l" fontAlgn="b"/>
                      <a:r>
                        <a:rPr lang="en-US" sz="1800" b="0" i="0" u="none" strike="noStrike">
                          <a:solidFill>
                            <a:srgbClr val="000000"/>
                          </a:solidFill>
                          <a:effectLst/>
                          <a:latin typeface="Calibri"/>
                        </a:rPr>
                        <a:t>District</a:t>
                      </a:r>
                    </a:p>
                  </a:txBody>
                  <a:tcPr marL="9525" marR="9525" marT="9525" marB="0" anchor="ctr"/>
                </a:tc>
                <a:tc>
                  <a:txBody>
                    <a:bodyPr/>
                    <a:lstStyle/>
                    <a:p>
                      <a:pPr algn="l" fontAlgn="b"/>
                      <a:r>
                        <a:rPr lang="en-US" sz="1800" b="0" i="0" u="none" strike="noStrike">
                          <a:solidFill>
                            <a:srgbClr val="000000"/>
                          </a:solidFill>
                          <a:effectLst/>
                          <a:latin typeface="Calibri"/>
                        </a:rPr>
                        <a:t>Union High School</a:t>
                      </a:r>
                    </a:p>
                  </a:txBody>
                  <a:tcPr marL="9525" marR="9525" marT="9525" marB="0" anchor="ctr"/>
                </a:tc>
              </a:tr>
              <a:tr h="551620">
                <a:tc>
                  <a:txBody>
                    <a:bodyPr/>
                    <a:lstStyle/>
                    <a:p>
                      <a:pPr algn="l" fontAlgn="b"/>
                      <a:r>
                        <a:rPr lang="en-US" sz="1800" b="0" i="0" u="none" strike="noStrike" dirty="0" smtClean="0">
                          <a:solidFill>
                            <a:srgbClr val="000000"/>
                          </a:solidFill>
                          <a:effectLst/>
                          <a:latin typeface="Calibri"/>
                        </a:rPr>
                        <a:t>Sequoia </a:t>
                      </a:r>
                      <a:r>
                        <a:rPr lang="en-US" sz="1800" b="0" i="0" u="none" strike="noStrike" dirty="0">
                          <a:solidFill>
                            <a:srgbClr val="000000"/>
                          </a:solidFill>
                          <a:effectLst/>
                          <a:latin typeface="Calibri"/>
                        </a:rPr>
                        <a:t>Choice Precision School</a:t>
                      </a:r>
                    </a:p>
                  </a:txBody>
                  <a:tcPr marL="9525" marR="9525" marT="9525" marB="0" anchor="ctr"/>
                </a:tc>
                <a:tc>
                  <a:txBody>
                    <a:bodyPr/>
                    <a:lstStyle/>
                    <a:p>
                      <a:pPr algn="l" fontAlgn="b"/>
                      <a:r>
                        <a:rPr lang="en-US" sz="1800" b="0" i="0" u="none" strike="noStrike">
                          <a:solidFill>
                            <a:srgbClr val="000000"/>
                          </a:solidFill>
                          <a:effectLst/>
                          <a:latin typeface="Calibri"/>
                        </a:rPr>
                        <a:t>Edkey, Inc. - Sequoia Choice Schools</a:t>
                      </a:r>
                    </a:p>
                  </a:txBody>
                  <a:tcPr marL="9525" marR="9525" marT="9525" marB="0" anchor="ctr"/>
                </a:tc>
                <a:tc>
                  <a:txBody>
                    <a:bodyPr/>
                    <a:lstStyle/>
                    <a:p>
                      <a:pPr algn="l" fontAlgn="b"/>
                      <a:r>
                        <a:rPr lang="en-US" sz="1800" b="0" i="0" u="none" strike="noStrike">
                          <a:solidFill>
                            <a:srgbClr val="000000"/>
                          </a:solidFill>
                          <a:effectLst/>
                          <a:latin typeface="Calibri"/>
                        </a:rPr>
                        <a:t>Charter</a:t>
                      </a:r>
                    </a:p>
                  </a:txBody>
                  <a:tcPr marL="9525" marR="9525" marT="9525" marB="0" anchor="ctr"/>
                </a:tc>
                <a:tc>
                  <a:txBody>
                    <a:bodyPr/>
                    <a:lstStyle/>
                    <a:p>
                      <a:pPr algn="l" fontAlgn="b"/>
                      <a:r>
                        <a:rPr lang="en-US" sz="1800" b="0" i="0" u="none" strike="noStrike" dirty="0">
                          <a:solidFill>
                            <a:srgbClr val="000000"/>
                          </a:solidFill>
                          <a:effectLst/>
                          <a:latin typeface="Calibri"/>
                        </a:rPr>
                        <a:t>Charter</a:t>
                      </a:r>
                    </a:p>
                  </a:txBody>
                  <a:tcPr marL="9525" marR="9525" marT="9525" marB="0" anchor="ctr"/>
                </a:tc>
              </a:tr>
              <a:tr h="551620">
                <a:tc>
                  <a:txBody>
                    <a:bodyPr/>
                    <a:lstStyle/>
                    <a:p>
                      <a:pPr algn="l" fontAlgn="b"/>
                      <a:r>
                        <a:rPr lang="en-US" sz="1800" b="0" i="0" u="none" strike="noStrike" dirty="0" smtClean="0">
                          <a:solidFill>
                            <a:srgbClr val="000000"/>
                          </a:solidFill>
                          <a:effectLst/>
                          <a:latin typeface="Calibri"/>
                        </a:rPr>
                        <a:t>Esperanza</a:t>
                      </a:r>
                      <a:r>
                        <a:rPr lang="en-US" sz="1800" b="0" i="0" u="none" strike="noStrike" baseline="0" dirty="0" smtClean="0">
                          <a:solidFill>
                            <a:srgbClr val="000000"/>
                          </a:solidFill>
                          <a:effectLst/>
                          <a:latin typeface="Calibri"/>
                        </a:rPr>
                        <a:t> Montessori</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smtClean="0">
                          <a:solidFill>
                            <a:srgbClr val="000000"/>
                          </a:solidFill>
                          <a:effectLst/>
                          <a:latin typeface="Calibri"/>
                        </a:rPr>
                        <a:t>Espiritu</a:t>
                      </a:r>
                      <a:r>
                        <a:rPr lang="en-US" sz="1800" b="0" i="0" u="none" strike="noStrike" baseline="0" dirty="0" smtClean="0">
                          <a:solidFill>
                            <a:srgbClr val="000000"/>
                          </a:solidFill>
                          <a:effectLst/>
                          <a:latin typeface="Calibri"/>
                        </a:rPr>
                        <a:t> Community Development Corp.</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smtClean="0">
                          <a:solidFill>
                            <a:srgbClr val="000000"/>
                          </a:solidFill>
                          <a:effectLst/>
                          <a:latin typeface="Calibri"/>
                        </a:rPr>
                        <a:t>Charter</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smtClean="0">
                          <a:solidFill>
                            <a:srgbClr val="000000"/>
                          </a:solidFill>
                          <a:effectLst/>
                          <a:latin typeface="Calibri"/>
                        </a:rPr>
                        <a:t>Charter</a:t>
                      </a:r>
                      <a:endParaRPr lang="en-US" sz="1800" b="0" i="0" u="none" strike="noStrike" dirty="0">
                        <a:solidFill>
                          <a:srgbClr val="000000"/>
                        </a:solidFill>
                        <a:effectLst/>
                        <a:latin typeface="Calibri"/>
                      </a:endParaRPr>
                    </a:p>
                  </a:txBody>
                  <a:tcPr marL="9525" marR="9525" marT="9525" marB="0" anchor="ctr"/>
                </a:tc>
              </a:tr>
            </a:tbl>
          </a:graphicData>
        </a:graphic>
      </p:graphicFrame>
      <p:sp>
        <p:nvSpPr>
          <p:cNvPr id="7" name="TextBox 6"/>
          <p:cNvSpPr txBox="1"/>
          <p:nvPr/>
        </p:nvSpPr>
        <p:spPr>
          <a:xfrm>
            <a:off x="447675" y="951689"/>
            <a:ext cx="1066800" cy="307777"/>
          </a:xfrm>
          <a:prstGeom prst="rect">
            <a:avLst/>
          </a:prstGeom>
          <a:noFill/>
        </p:spPr>
        <p:txBody>
          <a:bodyPr wrap="square" rtlCol="0">
            <a:spAutoFit/>
          </a:bodyPr>
          <a:lstStyle/>
          <a:p>
            <a:pPr algn="ctr"/>
            <a:r>
              <a:rPr lang="en-US" sz="1400" b="1" dirty="0" smtClean="0"/>
              <a:t>Example</a:t>
            </a:r>
            <a:endParaRPr lang="en-US" sz="1400" dirty="0"/>
          </a:p>
        </p:txBody>
      </p:sp>
    </p:spTree>
    <p:extLst>
      <p:ext uri="{BB962C8B-B14F-4D97-AF65-F5344CB8AC3E}">
        <p14:creationId xmlns:p14="http://schemas.microsoft.com/office/powerpoint/2010/main" val="277171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60418" y="133350"/>
            <a:ext cx="5029200" cy="954107"/>
          </a:xfrm>
          <a:prstGeom prst="rect">
            <a:avLst/>
          </a:prstGeom>
          <a:noFill/>
        </p:spPr>
        <p:txBody>
          <a:bodyPr wrap="square" rtlCol="0">
            <a:spAutoFit/>
          </a:bodyPr>
          <a:lstStyle/>
          <a:p>
            <a:pPr algn="ctr"/>
            <a:r>
              <a:rPr lang="en-US" sz="2800" b="1" dirty="0" smtClean="0"/>
              <a:t>Using School Districts as “Attendance Areas”</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3525749803"/>
              </p:ext>
            </p:extLst>
          </p:nvPr>
        </p:nvGraphicFramePr>
        <p:xfrm>
          <a:off x="457200" y="1428751"/>
          <a:ext cx="8153400" cy="2570138"/>
        </p:xfrm>
        <a:graphic>
          <a:graphicData uri="http://schemas.openxmlformats.org/drawingml/2006/table">
            <a:tbl>
              <a:tblPr firstRow="1" bandRow="1">
                <a:tableStyleId>{5C22544A-7EE6-4342-B048-85BDC9FD1C3A}</a:tableStyleId>
              </a:tblPr>
              <a:tblGrid>
                <a:gridCol w="2438400"/>
                <a:gridCol w="2209800"/>
                <a:gridCol w="3505200"/>
              </a:tblGrid>
              <a:tr h="337478">
                <a:tc>
                  <a:txBody>
                    <a:bodyPr/>
                    <a:lstStyle/>
                    <a:p>
                      <a:pPr algn="l" fontAlgn="b"/>
                      <a:r>
                        <a:rPr lang="en-US" sz="1800" b="1" i="0" u="none" strike="noStrike" dirty="0">
                          <a:solidFill>
                            <a:srgbClr val="FFFFFF"/>
                          </a:solidFill>
                          <a:effectLst/>
                          <a:latin typeface="Calibri"/>
                        </a:rPr>
                        <a:t>School</a:t>
                      </a:r>
                    </a:p>
                  </a:txBody>
                  <a:tcPr marL="9525" marR="9525" marT="9525" marB="0" anchor="b"/>
                </a:tc>
                <a:tc>
                  <a:txBody>
                    <a:bodyPr/>
                    <a:lstStyle/>
                    <a:p>
                      <a:pPr algn="l" fontAlgn="b"/>
                      <a:r>
                        <a:rPr lang="en-US" sz="1800" b="1" i="0" u="none" strike="noStrike" dirty="0" smtClean="0">
                          <a:solidFill>
                            <a:srgbClr val="FFFFFF"/>
                          </a:solidFill>
                          <a:effectLst/>
                          <a:latin typeface="Calibri"/>
                        </a:rPr>
                        <a:t>LEA</a:t>
                      </a:r>
                      <a:endParaRPr lang="en-US" sz="1800" b="1" i="0" u="none" strike="noStrike" dirty="0">
                        <a:solidFill>
                          <a:srgbClr val="FFFFFF"/>
                        </a:solidFill>
                        <a:effectLst/>
                        <a:latin typeface="Calibri"/>
                      </a:endParaRPr>
                    </a:p>
                  </a:txBody>
                  <a:tcPr marL="9525" marR="9525" marT="9525" marB="0" anchor="b"/>
                </a:tc>
                <a:tc>
                  <a:txBody>
                    <a:bodyPr/>
                    <a:lstStyle/>
                    <a:p>
                      <a:pPr algn="l" fontAlgn="b"/>
                      <a:r>
                        <a:rPr lang="en-US" sz="1800" b="1" i="0" u="none" strike="noStrike" dirty="0" smtClean="0">
                          <a:solidFill>
                            <a:srgbClr val="FFFFFF"/>
                          </a:solidFill>
                          <a:effectLst/>
                          <a:latin typeface="Calibri"/>
                        </a:rPr>
                        <a:t>Geo Elementary</a:t>
                      </a:r>
                      <a:r>
                        <a:rPr lang="en-US" sz="1800" b="1" i="0" u="none" strike="noStrike" baseline="0" dirty="0" smtClean="0">
                          <a:solidFill>
                            <a:srgbClr val="FFFFFF"/>
                          </a:solidFill>
                          <a:effectLst/>
                          <a:latin typeface="Calibri"/>
                        </a:rPr>
                        <a:t> District</a:t>
                      </a:r>
                      <a:endParaRPr lang="en-US" sz="1800" b="1" i="0" u="none" strike="noStrike" dirty="0">
                        <a:solidFill>
                          <a:srgbClr val="FFFFFF"/>
                        </a:solidFill>
                        <a:effectLst/>
                        <a:latin typeface="Calibri"/>
                      </a:endParaRPr>
                    </a:p>
                  </a:txBody>
                  <a:tcPr marL="9525" marR="9525" marT="9525" marB="0" anchor="b"/>
                </a:tc>
              </a:tr>
              <a:tr h="536941">
                <a:tc>
                  <a:txBody>
                    <a:bodyPr/>
                    <a:lstStyle/>
                    <a:p>
                      <a:pPr algn="l" fontAlgn="b"/>
                      <a:r>
                        <a:rPr lang="en-US" sz="1800" b="0" i="0" u="none" strike="noStrike" dirty="0" smtClean="0">
                          <a:solidFill>
                            <a:srgbClr val="000000"/>
                          </a:solidFill>
                          <a:effectLst/>
                          <a:latin typeface="Calibri"/>
                        </a:rPr>
                        <a:t>T. G. </a:t>
                      </a:r>
                      <a:r>
                        <a:rPr lang="en-US" sz="1800" b="0" i="0" u="none" strike="noStrike" dirty="0">
                          <a:solidFill>
                            <a:srgbClr val="000000"/>
                          </a:solidFill>
                          <a:effectLst/>
                          <a:latin typeface="Calibri"/>
                        </a:rPr>
                        <a:t>Barr School</a:t>
                      </a:r>
                    </a:p>
                  </a:txBody>
                  <a:tcPr marL="9525" marR="9525" marT="9525" marB="0" anchor="ctr"/>
                </a:tc>
                <a:tc>
                  <a:txBody>
                    <a:bodyPr/>
                    <a:lstStyle/>
                    <a:p>
                      <a:pPr algn="l" fontAlgn="b"/>
                      <a:r>
                        <a:rPr lang="en-US" sz="1800" b="0" i="0" u="none" strike="noStrike" dirty="0">
                          <a:solidFill>
                            <a:srgbClr val="000000"/>
                          </a:solidFill>
                          <a:effectLst/>
                          <a:latin typeface="Calibri"/>
                        </a:rPr>
                        <a:t>Roosevelt Elementary District</a:t>
                      </a:r>
                    </a:p>
                  </a:txBody>
                  <a:tcPr marL="9525" marR="9525" marT="9525" marB="0" anchor="ctr"/>
                </a:tc>
                <a:tc>
                  <a:txBody>
                    <a:bodyPr/>
                    <a:lstStyle/>
                    <a:p>
                      <a:pPr algn="l" fontAlgn="b"/>
                      <a:r>
                        <a:rPr lang="en-US" sz="1800" b="0" i="0" u="none" strike="noStrike" dirty="0" smtClean="0">
                          <a:solidFill>
                            <a:srgbClr val="000000"/>
                          </a:solidFill>
                          <a:effectLst/>
                          <a:latin typeface="Calibri"/>
                        </a:rPr>
                        <a:t>Roosevelt Elementary</a:t>
                      </a:r>
                      <a:endParaRPr lang="en-US" sz="1800" b="0" i="0" u="none" strike="noStrike" dirty="0">
                        <a:solidFill>
                          <a:srgbClr val="000000"/>
                        </a:solidFill>
                        <a:effectLst/>
                        <a:latin typeface="Calibri"/>
                      </a:endParaRPr>
                    </a:p>
                  </a:txBody>
                  <a:tcPr marL="9525" marR="9525" marT="9525" marB="0" anchor="ctr"/>
                </a:tc>
              </a:tr>
              <a:tr h="536941">
                <a:tc>
                  <a:txBody>
                    <a:bodyPr/>
                    <a:lstStyle/>
                    <a:p>
                      <a:pPr algn="l" fontAlgn="b"/>
                      <a:r>
                        <a:rPr lang="en-US" sz="1800" b="0" i="0" u="none" strike="noStrike" dirty="0">
                          <a:solidFill>
                            <a:srgbClr val="000000"/>
                          </a:solidFill>
                          <a:effectLst/>
                          <a:latin typeface="Calibri"/>
                        </a:rPr>
                        <a:t>South Mountain </a:t>
                      </a:r>
                      <a:r>
                        <a:rPr lang="en-US" sz="1800" b="0" i="0" u="none" strike="noStrike" dirty="0" smtClean="0">
                          <a:solidFill>
                            <a:srgbClr val="000000"/>
                          </a:solidFill>
                          <a:effectLst/>
                          <a:latin typeface="Calibri"/>
                        </a:rPr>
                        <a:t>HS</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a:solidFill>
                            <a:srgbClr val="000000"/>
                          </a:solidFill>
                          <a:effectLst/>
                          <a:latin typeface="Calibri"/>
                        </a:rPr>
                        <a:t>Phoenix Union High School District</a:t>
                      </a:r>
                    </a:p>
                  </a:txBody>
                  <a:tcPr marL="9525" marR="9525" marT="9525" marB="0" anchor="ctr"/>
                </a:tc>
                <a:tc>
                  <a:txBody>
                    <a:bodyPr/>
                    <a:lstStyle/>
                    <a:p>
                      <a:pPr algn="l" fontAlgn="b"/>
                      <a:r>
                        <a:rPr lang="en-US" sz="1800" b="0" i="0" u="none" strike="noStrike" dirty="0" smtClean="0">
                          <a:solidFill>
                            <a:srgbClr val="000000"/>
                          </a:solidFill>
                          <a:effectLst/>
                          <a:latin typeface="+mn-lt"/>
                        </a:rPr>
                        <a:t>Roosevelt Elementary</a:t>
                      </a:r>
                      <a:endParaRPr lang="en-US" sz="1800" b="0" i="0" u="none" strike="noStrike" dirty="0">
                        <a:solidFill>
                          <a:srgbClr val="000000"/>
                        </a:solidFill>
                        <a:effectLst/>
                        <a:latin typeface="+mn-lt"/>
                      </a:endParaRPr>
                    </a:p>
                  </a:txBody>
                  <a:tcPr marL="9525" marR="9525" marT="9525" marB="0" anchor="ctr"/>
                </a:tc>
              </a:tr>
              <a:tr h="551620">
                <a:tc>
                  <a:txBody>
                    <a:bodyPr/>
                    <a:lstStyle/>
                    <a:p>
                      <a:pPr algn="l" fontAlgn="b"/>
                      <a:r>
                        <a:rPr lang="en-US" sz="1800" b="0" i="0" u="none" strike="noStrike" dirty="0" smtClean="0">
                          <a:solidFill>
                            <a:srgbClr val="000000"/>
                          </a:solidFill>
                          <a:effectLst/>
                          <a:latin typeface="Calibri"/>
                        </a:rPr>
                        <a:t>Sequoia </a:t>
                      </a:r>
                      <a:r>
                        <a:rPr lang="en-US" sz="1800" b="0" i="0" u="none" strike="noStrike" dirty="0">
                          <a:solidFill>
                            <a:srgbClr val="000000"/>
                          </a:solidFill>
                          <a:effectLst/>
                          <a:latin typeface="Calibri"/>
                        </a:rPr>
                        <a:t>Choice Precision School</a:t>
                      </a:r>
                    </a:p>
                  </a:txBody>
                  <a:tcPr marL="9525" marR="9525" marT="9525" marB="0" anchor="ctr"/>
                </a:tc>
                <a:tc>
                  <a:txBody>
                    <a:bodyPr/>
                    <a:lstStyle/>
                    <a:p>
                      <a:pPr algn="l" fontAlgn="b"/>
                      <a:r>
                        <a:rPr lang="en-US" sz="1800" b="0" i="0" u="none" strike="noStrike">
                          <a:solidFill>
                            <a:srgbClr val="000000"/>
                          </a:solidFill>
                          <a:effectLst/>
                          <a:latin typeface="Calibri"/>
                        </a:rPr>
                        <a:t>Edkey, Inc. - Sequoia Choice Schools</a:t>
                      </a:r>
                    </a:p>
                  </a:txBody>
                  <a:tcPr marL="9525" marR="9525" marT="9525" marB="0" anchor="ctr"/>
                </a:tc>
                <a:tc>
                  <a:txBody>
                    <a:bodyPr/>
                    <a:lstStyle/>
                    <a:p>
                      <a:pPr algn="l" fontAlgn="b"/>
                      <a:r>
                        <a:rPr lang="en-US" sz="1800" b="0" i="0" u="none" strike="noStrike" dirty="0" smtClean="0">
                          <a:solidFill>
                            <a:srgbClr val="000000"/>
                          </a:solidFill>
                          <a:effectLst/>
                          <a:latin typeface="+mn-lt"/>
                        </a:rPr>
                        <a:t>Roosevelt Elementary</a:t>
                      </a:r>
                      <a:endParaRPr lang="en-US" sz="1800" b="0" i="0" u="none" strike="noStrike" dirty="0">
                        <a:solidFill>
                          <a:srgbClr val="000000"/>
                        </a:solidFill>
                        <a:effectLst/>
                        <a:latin typeface="+mn-lt"/>
                      </a:endParaRPr>
                    </a:p>
                  </a:txBody>
                  <a:tcPr marL="9525" marR="9525" marT="9525" marB="0" anchor="ctr"/>
                </a:tc>
              </a:tr>
              <a:tr h="551620">
                <a:tc>
                  <a:txBody>
                    <a:bodyPr/>
                    <a:lstStyle/>
                    <a:p>
                      <a:pPr algn="l" fontAlgn="b"/>
                      <a:r>
                        <a:rPr lang="en-US" sz="1800" b="0" i="0" u="none" strike="noStrike" dirty="0" smtClean="0">
                          <a:solidFill>
                            <a:srgbClr val="000000"/>
                          </a:solidFill>
                          <a:effectLst/>
                          <a:latin typeface="Calibri"/>
                        </a:rPr>
                        <a:t>Esperanza</a:t>
                      </a:r>
                      <a:r>
                        <a:rPr lang="en-US" sz="1800" b="0" i="0" u="none" strike="noStrike" baseline="0" dirty="0" smtClean="0">
                          <a:solidFill>
                            <a:srgbClr val="000000"/>
                          </a:solidFill>
                          <a:effectLst/>
                          <a:latin typeface="Calibri"/>
                        </a:rPr>
                        <a:t> Montessori</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smtClean="0">
                          <a:solidFill>
                            <a:srgbClr val="000000"/>
                          </a:solidFill>
                          <a:effectLst/>
                          <a:latin typeface="Calibri"/>
                        </a:rPr>
                        <a:t>Espiritu</a:t>
                      </a:r>
                      <a:r>
                        <a:rPr lang="en-US" sz="1800" b="0" i="0" u="none" strike="noStrike" baseline="0" dirty="0" smtClean="0">
                          <a:solidFill>
                            <a:srgbClr val="000000"/>
                          </a:solidFill>
                          <a:effectLst/>
                          <a:latin typeface="Calibri"/>
                        </a:rPr>
                        <a:t> Community Development Corp.</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smtClean="0">
                          <a:solidFill>
                            <a:srgbClr val="FF0000"/>
                          </a:solidFill>
                          <a:effectLst/>
                          <a:latin typeface="+mn-lt"/>
                        </a:rPr>
                        <a:t>Roosevelt Elementary</a:t>
                      </a:r>
                      <a:endParaRPr lang="en-US" sz="1800" b="0" i="0" u="none" strike="noStrike" dirty="0">
                        <a:solidFill>
                          <a:srgbClr val="FF0000"/>
                        </a:solidFill>
                        <a:effectLst/>
                        <a:latin typeface="+mn-lt"/>
                      </a:endParaRPr>
                    </a:p>
                  </a:txBody>
                  <a:tcPr marL="9525" marR="9525" marT="9525" marB="0" anchor="ctr"/>
                </a:tc>
              </a:tr>
            </a:tbl>
          </a:graphicData>
        </a:graphic>
      </p:graphicFrame>
      <p:sp>
        <p:nvSpPr>
          <p:cNvPr id="7" name="TextBox 6"/>
          <p:cNvSpPr txBox="1"/>
          <p:nvPr/>
        </p:nvSpPr>
        <p:spPr>
          <a:xfrm>
            <a:off x="447675" y="951689"/>
            <a:ext cx="1066800" cy="307777"/>
          </a:xfrm>
          <a:prstGeom prst="rect">
            <a:avLst/>
          </a:prstGeom>
          <a:noFill/>
        </p:spPr>
        <p:txBody>
          <a:bodyPr wrap="square" rtlCol="0">
            <a:spAutoFit/>
          </a:bodyPr>
          <a:lstStyle/>
          <a:p>
            <a:pPr algn="ctr"/>
            <a:r>
              <a:rPr lang="en-US" sz="1400" b="1" dirty="0" smtClean="0"/>
              <a:t>Example</a:t>
            </a:r>
            <a:endParaRPr lang="en-US" sz="1400" dirty="0"/>
          </a:p>
        </p:txBody>
      </p:sp>
    </p:spTree>
    <p:extLst>
      <p:ext uri="{BB962C8B-B14F-4D97-AF65-F5344CB8AC3E}">
        <p14:creationId xmlns:p14="http://schemas.microsoft.com/office/powerpoint/2010/main" val="17236930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60418" y="133350"/>
            <a:ext cx="5029200" cy="954107"/>
          </a:xfrm>
          <a:prstGeom prst="rect">
            <a:avLst/>
          </a:prstGeom>
          <a:noFill/>
        </p:spPr>
        <p:txBody>
          <a:bodyPr wrap="square" rtlCol="0">
            <a:spAutoFit/>
          </a:bodyPr>
          <a:lstStyle/>
          <a:p>
            <a:pPr algn="ctr"/>
            <a:r>
              <a:rPr lang="en-US" sz="2800" b="1" dirty="0" smtClean="0"/>
              <a:t>Using School Districts as “Attendance Areas”</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2585219915"/>
              </p:ext>
            </p:extLst>
          </p:nvPr>
        </p:nvGraphicFramePr>
        <p:xfrm>
          <a:off x="457200" y="1428751"/>
          <a:ext cx="8250382" cy="2570138"/>
        </p:xfrm>
        <a:graphic>
          <a:graphicData uri="http://schemas.openxmlformats.org/drawingml/2006/table">
            <a:tbl>
              <a:tblPr firstRow="1" bandRow="1">
                <a:tableStyleId>{5C22544A-7EE6-4342-B048-85BDC9FD1C3A}</a:tableStyleId>
              </a:tblPr>
              <a:tblGrid>
                <a:gridCol w="2438400"/>
                <a:gridCol w="2209800"/>
                <a:gridCol w="1752600"/>
                <a:gridCol w="1849582"/>
              </a:tblGrid>
              <a:tr h="337478">
                <a:tc>
                  <a:txBody>
                    <a:bodyPr/>
                    <a:lstStyle/>
                    <a:p>
                      <a:pPr algn="l" fontAlgn="b"/>
                      <a:r>
                        <a:rPr lang="en-US" sz="1800" b="1" i="0" u="none" strike="noStrike" dirty="0">
                          <a:solidFill>
                            <a:srgbClr val="FFFFFF"/>
                          </a:solidFill>
                          <a:effectLst/>
                          <a:latin typeface="Calibri"/>
                        </a:rPr>
                        <a:t>School</a:t>
                      </a:r>
                    </a:p>
                  </a:txBody>
                  <a:tcPr marL="9525" marR="9525" marT="9525" marB="0" anchor="b"/>
                </a:tc>
                <a:tc>
                  <a:txBody>
                    <a:bodyPr/>
                    <a:lstStyle/>
                    <a:p>
                      <a:pPr algn="l" fontAlgn="b"/>
                      <a:r>
                        <a:rPr lang="en-US" sz="1800" b="1" i="0" u="none" strike="noStrike" dirty="0">
                          <a:solidFill>
                            <a:srgbClr val="FFFFFF"/>
                          </a:solidFill>
                          <a:effectLst/>
                          <a:latin typeface="Calibri"/>
                        </a:rPr>
                        <a:t>LEA</a:t>
                      </a:r>
                    </a:p>
                  </a:txBody>
                  <a:tcPr marL="9525" marR="9525" marT="9525" marB="0" anchor="b"/>
                </a:tc>
                <a:tc>
                  <a:txBody>
                    <a:bodyPr/>
                    <a:lstStyle/>
                    <a:p>
                      <a:pPr algn="l" fontAlgn="b"/>
                      <a:r>
                        <a:rPr lang="en-US" sz="1800" b="1" i="0" u="none" strike="noStrike" dirty="0" smtClean="0">
                          <a:solidFill>
                            <a:srgbClr val="FFFFFF"/>
                          </a:solidFill>
                          <a:effectLst/>
                          <a:latin typeface="Calibri"/>
                        </a:rPr>
                        <a:t>2006 ADM</a:t>
                      </a:r>
                      <a:endParaRPr lang="en-US" sz="1800" b="1" i="0" u="none" strike="noStrike" dirty="0">
                        <a:solidFill>
                          <a:srgbClr val="FFFFFF"/>
                        </a:solidFill>
                        <a:effectLst/>
                        <a:latin typeface="Calibri"/>
                      </a:endParaRPr>
                    </a:p>
                  </a:txBody>
                  <a:tcPr marL="9525" marR="9525" marT="9525" marB="0" anchor="b"/>
                </a:tc>
                <a:tc>
                  <a:txBody>
                    <a:bodyPr/>
                    <a:lstStyle/>
                    <a:p>
                      <a:pPr algn="l" fontAlgn="b"/>
                      <a:r>
                        <a:rPr lang="en-US" sz="1800" b="1" i="0" u="none" strike="noStrike" dirty="0" smtClean="0">
                          <a:solidFill>
                            <a:srgbClr val="FFFFFF"/>
                          </a:solidFill>
                          <a:effectLst/>
                          <a:latin typeface="Calibri"/>
                        </a:rPr>
                        <a:t>2015 ADM</a:t>
                      </a:r>
                      <a:endParaRPr lang="en-US" sz="1800" b="1" i="0" u="none" strike="noStrike" dirty="0">
                        <a:solidFill>
                          <a:srgbClr val="FFFFFF"/>
                        </a:solidFill>
                        <a:effectLst/>
                        <a:latin typeface="Calibri"/>
                      </a:endParaRPr>
                    </a:p>
                  </a:txBody>
                  <a:tcPr marL="9525" marR="9525" marT="9525" marB="0" anchor="b"/>
                </a:tc>
              </a:tr>
              <a:tr h="536941">
                <a:tc>
                  <a:txBody>
                    <a:bodyPr/>
                    <a:lstStyle/>
                    <a:p>
                      <a:pPr algn="l" fontAlgn="b"/>
                      <a:r>
                        <a:rPr lang="en-US" sz="1800" b="0" i="0" u="none" strike="noStrike" dirty="0" smtClean="0">
                          <a:solidFill>
                            <a:srgbClr val="000000"/>
                          </a:solidFill>
                          <a:effectLst/>
                          <a:latin typeface="Calibri"/>
                        </a:rPr>
                        <a:t>T. G. </a:t>
                      </a:r>
                      <a:r>
                        <a:rPr lang="en-US" sz="1800" b="0" i="0" u="none" strike="noStrike" dirty="0">
                          <a:solidFill>
                            <a:srgbClr val="000000"/>
                          </a:solidFill>
                          <a:effectLst/>
                          <a:latin typeface="Calibri"/>
                        </a:rPr>
                        <a:t>Barr School</a:t>
                      </a:r>
                    </a:p>
                  </a:txBody>
                  <a:tcPr marL="9525" marR="9525" marT="9525" marB="0" anchor="ctr"/>
                </a:tc>
                <a:tc>
                  <a:txBody>
                    <a:bodyPr/>
                    <a:lstStyle/>
                    <a:p>
                      <a:pPr algn="l" fontAlgn="b"/>
                      <a:r>
                        <a:rPr lang="en-US" sz="1800" b="0" i="0" u="none" strike="noStrike" dirty="0">
                          <a:solidFill>
                            <a:srgbClr val="000000"/>
                          </a:solidFill>
                          <a:effectLst/>
                          <a:latin typeface="Calibri"/>
                        </a:rPr>
                        <a:t>Roosevelt Elementary District</a:t>
                      </a:r>
                    </a:p>
                  </a:txBody>
                  <a:tcPr marL="9525" marR="9525" marT="9525" marB="0" anchor="ctr"/>
                </a:tc>
                <a:tc>
                  <a:txBody>
                    <a:bodyPr/>
                    <a:lstStyle/>
                    <a:p>
                      <a:pPr algn="l" fontAlgn="b"/>
                      <a:r>
                        <a:rPr lang="en-US" sz="1800" b="0" i="0" u="none" strike="noStrike" dirty="0" smtClean="0">
                          <a:solidFill>
                            <a:srgbClr val="000000"/>
                          </a:solidFill>
                          <a:effectLst/>
                          <a:latin typeface="Calibri"/>
                        </a:rPr>
                        <a:t>440</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smtClean="0">
                          <a:solidFill>
                            <a:srgbClr val="000000"/>
                          </a:solidFill>
                          <a:effectLst/>
                          <a:latin typeface="Calibri"/>
                        </a:rPr>
                        <a:t>488</a:t>
                      </a:r>
                      <a:endParaRPr lang="en-US" sz="1800" b="0" i="0" u="none" strike="noStrike" dirty="0">
                        <a:solidFill>
                          <a:srgbClr val="000000"/>
                        </a:solidFill>
                        <a:effectLst/>
                        <a:latin typeface="Calibri"/>
                      </a:endParaRPr>
                    </a:p>
                  </a:txBody>
                  <a:tcPr marL="9525" marR="9525" marT="9525" marB="0" anchor="ctr"/>
                </a:tc>
              </a:tr>
              <a:tr h="536941">
                <a:tc>
                  <a:txBody>
                    <a:bodyPr/>
                    <a:lstStyle/>
                    <a:p>
                      <a:pPr algn="l" fontAlgn="b"/>
                      <a:r>
                        <a:rPr lang="en-US" sz="1800" b="0" i="0" u="none" strike="noStrike" dirty="0">
                          <a:solidFill>
                            <a:srgbClr val="000000"/>
                          </a:solidFill>
                          <a:effectLst/>
                          <a:latin typeface="Calibri"/>
                        </a:rPr>
                        <a:t>South Mountain </a:t>
                      </a:r>
                      <a:r>
                        <a:rPr lang="en-US" sz="1800" b="0" i="0" u="none" strike="noStrike" dirty="0" smtClean="0">
                          <a:solidFill>
                            <a:srgbClr val="000000"/>
                          </a:solidFill>
                          <a:effectLst/>
                          <a:latin typeface="Calibri"/>
                        </a:rPr>
                        <a:t>HS</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a:solidFill>
                            <a:srgbClr val="000000"/>
                          </a:solidFill>
                          <a:effectLst/>
                          <a:latin typeface="Calibri"/>
                        </a:rPr>
                        <a:t>Phoenix Union High School District</a:t>
                      </a:r>
                    </a:p>
                  </a:txBody>
                  <a:tcPr marL="9525" marR="9525" marT="9525" marB="0" anchor="ctr"/>
                </a:tc>
                <a:tc>
                  <a:txBody>
                    <a:bodyPr/>
                    <a:lstStyle/>
                    <a:p>
                      <a:pPr algn="l" fontAlgn="b"/>
                      <a:r>
                        <a:rPr lang="en-US" sz="1800" b="0" i="0" u="none" strike="noStrike" dirty="0" smtClean="0">
                          <a:solidFill>
                            <a:srgbClr val="000000"/>
                          </a:solidFill>
                          <a:effectLst/>
                          <a:latin typeface="Calibri"/>
                        </a:rPr>
                        <a:t>2082</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smtClean="0">
                          <a:solidFill>
                            <a:srgbClr val="000000"/>
                          </a:solidFill>
                          <a:effectLst/>
                          <a:latin typeface="Calibri"/>
                        </a:rPr>
                        <a:t>1674</a:t>
                      </a:r>
                      <a:endParaRPr lang="en-US" sz="1800" b="0" i="0" u="none" strike="noStrike" dirty="0">
                        <a:solidFill>
                          <a:srgbClr val="000000"/>
                        </a:solidFill>
                        <a:effectLst/>
                        <a:latin typeface="Calibri"/>
                      </a:endParaRPr>
                    </a:p>
                  </a:txBody>
                  <a:tcPr marL="9525" marR="9525" marT="9525" marB="0" anchor="ctr"/>
                </a:tc>
              </a:tr>
              <a:tr h="551620">
                <a:tc>
                  <a:txBody>
                    <a:bodyPr/>
                    <a:lstStyle/>
                    <a:p>
                      <a:pPr algn="l" fontAlgn="b"/>
                      <a:r>
                        <a:rPr lang="en-US" sz="1800" b="0" i="0" u="none" strike="noStrike" dirty="0" smtClean="0">
                          <a:solidFill>
                            <a:srgbClr val="000000"/>
                          </a:solidFill>
                          <a:effectLst/>
                          <a:latin typeface="Calibri"/>
                        </a:rPr>
                        <a:t>Sequoia </a:t>
                      </a:r>
                      <a:r>
                        <a:rPr lang="en-US" sz="1800" b="0" i="0" u="none" strike="noStrike" dirty="0">
                          <a:solidFill>
                            <a:srgbClr val="000000"/>
                          </a:solidFill>
                          <a:effectLst/>
                          <a:latin typeface="Calibri"/>
                        </a:rPr>
                        <a:t>Choice Precision School</a:t>
                      </a:r>
                    </a:p>
                  </a:txBody>
                  <a:tcPr marL="9525" marR="9525" marT="9525" marB="0" anchor="ctr"/>
                </a:tc>
                <a:tc>
                  <a:txBody>
                    <a:bodyPr/>
                    <a:lstStyle/>
                    <a:p>
                      <a:pPr algn="l" fontAlgn="b"/>
                      <a:r>
                        <a:rPr lang="en-US" sz="1800" b="0" i="0" u="none" strike="noStrike">
                          <a:solidFill>
                            <a:srgbClr val="000000"/>
                          </a:solidFill>
                          <a:effectLst/>
                          <a:latin typeface="Calibri"/>
                        </a:rPr>
                        <a:t>Edkey, Inc. - Sequoia Choice Schools</a:t>
                      </a:r>
                    </a:p>
                  </a:txBody>
                  <a:tcPr marL="9525" marR="9525" marT="9525" marB="0" anchor="ctr"/>
                </a:tc>
                <a:tc>
                  <a:txBody>
                    <a:bodyPr/>
                    <a:lstStyle/>
                    <a:p>
                      <a:pPr algn="l" fontAlgn="b"/>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smtClean="0">
                          <a:solidFill>
                            <a:srgbClr val="000000"/>
                          </a:solidFill>
                          <a:effectLst/>
                          <a:latin typeface="Calibri"/>
                        </a:rPr>
                        <a:t>59</a:t>
                      </a:r>
                      <a:endParaRPr lang="en-US" sz="1800" b="0" i="0" u="none" strike="noStrike" dirty="0">
                        <a:solidFill>
                          <a:srgbClr val="000000"/>
                        </a:solidFill>
                        <a:effectLst/>
                        <a:latin typeface="Calibri"/>
                      </a:endParaRPr>
                    </a:p>
                  </a:txBody>
                  <a:tcPr marL="9525" marR="9525" marT="9525" marB="0" anchor="ctr"/>
                </a:tc>
              </a:tr>
              <a:tr h="551620">
                <a:tc>
                  <a:txBody>
                    <a:bodyPr/>
                    <a:lstStyle/>
                    <a:p>
                      <a:pPr algn="l" fontAlgn="b"/>
                      <a:r>
                        <a:rPr lang="en-US" sz="1800" b="0" i="0" u="none" strike="noStrike" dirty="0" smtClean="0">
                          <a:solidFill>
                            <a:srgbClr val="000000"/>
                          </a:solidFill>
                          <a:effectLst/>
                          <a:latin typeface="Calibri"/>
                        </a:rPr>
                        <a:t>Esperanza</a:t>
                      </a:r>
                      <a:r>
                        <a:rPr lang="en-US" sz="1800" b="0" i="0" u="none" strike="noStrike" baseline="0" dirty="0" smtClean="0">
                          <a:solidFill>
                            <a:srgbClr val="000000"/>
                          </a:solidFill>
                          <a:effectLst/>
                          <a:latin typeface="Calibri"/>
                        </a:rPr>
                        <a:t> Montessori</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smtClean="0">
                          <a:solidFill>
                            <a:srgbClr val="000000"/>
                          </a:solidFill>
                          <a:effectLst/>
                          <a:latin typeface="Calibri"/>
                        </a:rPr>
                        <a:t>Espiritu</a:t>
                      </a:r>
                      <a:r>
                        <a:rPr lang="en-US" sz="1800" b="0" i="0" u="none" strike="noStrike" baseline="0" dirty="0" smtClean="0">
                          <a:solidFill>
                            <a:srgbClr val="000000"/>
                          </a:solidFill>
                          <a:effectLst/>
                          <a:latin typeface="Calibri"/>
                        </a:rPr>
                        <a:t> Community Development Corp.</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smtClean="0">
                          <a:solidFill>
                            <a:srgbClr val="000000"/>
                          </a:solidFill>
                          <a:effectLst/>
                          <a:latin typeface="Calibri"/>
                        </a:rPr>
                        <a:t>318</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smtClean="0">
                          <a:solidFill>
                            <a:srgbClr val="FF0000"/>
                          </a:solidFill>
                          <a:effectLst/>
                          <a:latin typeface="Calibri"/>
                        </a:rPr>
                        <a:t>Consolidated</a:t>
                      </a:r>
                      <a:endParaRPr lang="en-US" sz="1800" b="0" i="0" u="none" strike="noStrike" dirty="0">
                        <a:solidFill>
                          <a:srgbClr val="FF0000"/>
                        </a:solidFill>
                        <a:effectLst/>
                        <a:latin typeface="Calibri"/>
                      </a:endParaRPr>
                    </a:p>
                  </a:txBody>
                  <a:tcPr marL="9525" marR="9525" marT="9525" marB="0" anchor="ctr"/>
                </a:tc>
              </a:tr>
            </a:tbl>
          </a:graphicData>
        </a:graphic>
      </p:graphicFrame>
      <p:sp>
        <p:nvSpPr>
          <p:cNvPr id="7" name="TextBox 6"/>
          <p:cNvSpPr txBox="1"/>
          <p:nvPr/>
        </p:nvSpPr>
        <p:spPr>
          <a:xfrm>
            <a:off x="447675" y="951689"/>
            <a:ext cx="1066800" cy="307777"/>
          </a:xfrm>
          <a:prstGeom prst="rect">
            <a:avLst/>
          </a:prstGeom>
          <a:noFill/>
        </p:spPr>
        <p:txBody>
          <a:bodyPr wrap="square" rtlCol="0">
            <a:spAutoFit/>
          </a:bodyPr>
          <a:lstStyle/>
          <a:p>
            <a:pPr algn="ctr"/>
            <a:r>
              <a:rPr lang="en-US" sz="1400" b="1" dirty="0" smtClean="0"/>
              <a:t>Example</a:t>
            </a:r>
            <a:endParaRPr lang="en-US" sz="1400" dirty="0"/>
          </a:p>
        </p:txBody>
      </p:sp>
    </p:spTree>
    <p:extLst>
      <p:ext uri="{BB962C8B-B14F-4D97-AF65-F5344CB8AC3E}">
        <p14:creationId xmlns:p14="http://schemas.microsoft.com/office/powerpoint/2010/main" val="18743451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3350"/>
            <a:ext cx="7031419" cy="390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94632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1585"/>
            <a:ext cx="7315200" cy="4100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332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3200" y="361950"/>
            <a:ext cx="3810000" cy="984885"/>
          </a:xfrm>
          <a:prstGeom prst="rect">
            <a:avLst/>
          </a:prstGeom>
          <a:noFill/>
        </p:spPr>
        <p:txBody>
          <a:bodyPr wrap="square" rtlCol="0">
            <a:spAutoFit/>
          </a:bodyPr>
          <a:lstStyle/>
          <a:p>
            <a:r>
              <a:rPr lang="en-US" sz="4000" b="1" dirty="0" smtClean="0"/>
              <a:t>We considered…</a:t>
            </a:r>
          </a:p>
          <a:p>
            <a:endParaRPr lang="en-US" dirty="0"/>
          </a:p>
        </p:txBody>
      </p:sp>
      <p:sp>
        <p:nvSpPr>
          <p:cNvPr id="2" name="TextBox 1"/>
          <p:cNvSpPr txBox="1"/>
          <p:nvPr/>
        </p:nvSpPr>
        <p:spPr>
          <a:xfrm>
            <a:off x="914400" y="1357475"/>
            <a:ext cx="4000500"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The change in the number of charter schools within an attendance area</a:t>
            </a:r>
          </a:p>
          <a:p>
            <a:pPr marL="285750" indent="-285750">
              <a:buFont typeface="Arial" panose="020B0604020202020204" pitchFamily="34" charset="0"/>
              <a:buChar char="•"/>
            </a:pPr>
            <a:r>
              <a:rPr lang="en-US" sz="2000" dirty="0" smtClean="0"/>
              <a:t>The change in charter ADM within an attendance area</a:t>
            </a:r>
          </a:p>
          <a:p>
            <a:pPr marL="285750" indent="-285750">
              <a:buFont typeface="Arial" panose="020B0604020202020204" pitchFamily="34" charset="0"/>
              <a:buChar char="•"/>
            </a:pPr>
            <a:r>
              <a:rPr lang="en-US" sz="2000" dirty="0" smtClean="0"/>
              <a:t>The proportion of charter-to-district ADM in the 2015 ADM file</a:t>
            </a:r>
            <a:endParaRPr lang="en-US" sz="2000" dirty="0"/>
          </a:p>
        </p:txBody>
      </p:sp>
      <p:pic>
        <p:nvPicPr>
          <p:cNvPr id="2050" name="Picture 2" descr="Image result for thinker statue"/>
          <p:cNvPicPr>
            <a:picLocks noChangeAspect="1" noChangeArrowheads="1"/>
          </p:cNvPicPr>
          <p:nvPr/>
        </p:nvPicPr>
        <p:blipFill rotWithShape="1">
          <a:blip r:embed="rId3">
            <a:extLst>
              <a:ext uri="{28A0092B-C50C-407E-A947-70E740481C1C}">
                <a14:useLocalDpi xmlns:a14="http://schemas.microsoft.com/office/drawing/2010/main" val="0"/>
              </a:ext>
            </a:extLst>
          </a:blip>
          <a:srcRect l="18352" r="18471"/>
          <a:stretch/>
        </p:blipFill>
        <p:spPr bwMode="auto">
          <a:xfrm>
            <a:off x="6096000" y="1200150"/>
            <a:ext cx="2322182" cy="2760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85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1581150"/>
            <a:ext cx="6324600" cy="1200329"/>
          </a:xfrm>
          <a:prstGeom prst="rect">
            <a:avLst/>
          </a:prstGeom>
          <a:noFill/>
        </p:spPr>
        <p:txBody>
          <a:bodyPr wrap="square" rtlCol="0">
            <a:spAutoFit/>
          </a:bodyPr>
          <a:lstStyle/>
          <a:p>
            <a:pPr algn="ctr"/>
            <a:r>
              <a:rPr lang="en-US" sz="5400" b="1" dirty="0" smtClean="0"/>
              <a:t>Results and Findings</a:t>
            </a:r>
          </a:p>
          <a:p>
            <a:endParaRPr lang="en-US" dirty="0"/>
          </a:p>
        </p:txBody>
      </p:sp>
    </p:spTree>
    <p:extLst>
      <p:ext uri="{BB962C8B-B14F-4D97-AF65-F5344CB8AC3E}">
        <p14:creationId xmlns:p14="http://schemas.microsoft.com/office/powerpoint/2010/main" val="23129541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275" y="780276"/>
            <a:ext cx="5388429"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351189" y="133171"/>
            <a:ext cx="6324600" cy="646331"/>
          </a:xfrm>
          <a:prstGeom prst="rect">
            <a:avLst/>
          </a:prstGeom>
          <a:noFill/>
        </p:spPr>
        <p:txBody>
          <a:bodyPr wrap="square" rtlCol="0">
            <a:spAutoFit/>
          </a:bodyPr>
          <a:lstStyle/>
          <a:p>
            <a:pPr algn="ctr"/>
            <a:r>
              <a:rPr lang="en-US" sz="3600" b="1" dirty="0" smtClean="0"/>
              <a:t>Change in ADM</a:t>
            </a:r>
            <a:endParaRPr lang="en-US" sz="3600" dirty="0"/>
          </a:p>
        </p:txBody>
      </p:sp>
    </p:spTree>
    <p:extLst>
      <p:ext uri="{BB962C8B-B14F-4D97-AF65-F5344CB8AC3E}">
        <p14:creationId xmlns:p14="http://schemas.microsoft.com/office/powerpoint/2010/main" val="345795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0" y="731758"/>
            <a:ext cx="3810000" cy="2708434"/>
          </a:xfrm>
          <a:prstGeom prst="rect">
            <a:avLst/>
          </a:prstGeom>
          <a:noFill/>
        </p:spPr>
        <p:txBody>
          <a:bodyPr wrap="square" rtlCol="0">
            <a:spAutoFit/>
          </a:bodyPr>
          <a:lstStyle/>
          <a:p>
            <a:r>
              <a:rPr lang="en-US" sz="4000" b="1" dirty="0" smtClean="0"/>
              <a:t>The Challenge: </a:t>
            </a:r>
          </a:p>
          <a:p>
            <a:endParaRPr lang="en-US" dirty="0"/>
          </a:p>
          <a:p>
            <a:r>
              <a:rPr lang="en-US" sz="2800" dirty="0" smtClean="0"/>
              <a:t>Going within the county level to improve our view of charter school growth.  </a:t>
            </a:r>
            <a:endParaRPr lang="en-US" sz="28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33350"/>
            <a:ext cx="3208304"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31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66093"/>
            <a:ext cx="4702453" cy="3332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80517" y="142873"/>
            <a:ext cx="6456218" cy="523220"/>
          </a:xfrm>
          <a:prstGeom prst="rect">
            <a:avLst/>
          </a:prstGeom>
          <a:noFill/>
        </p:spPr>
        <p:txBody>
          <a:bodyPr wrap="square" rtlCol="0">
            <a:spAutoFit/>
          </a:bodyPr>
          <a:lstStyle/>
          <a:p>
            <a:pPr algn="ctr"/>
            <a:r>
              <a:rPr lang="en-US" sz="2800" b="1" dirty="0" smtClean="0"/>
              <a:t>CenterForStudentAchievement.org/</a:t>
            </a:r>
            <a:r>
              <a:rPr lang="en-US" sz="2800" b="1" dirty="0" err="1" smtClean="0"/>
              <a:t>eric</a:t>
            </a:r>
            <a:endParaRPr lang="en-US" sz="2800" dirty="0"/>
          </a:p>
        </p:txBody>
      </p:sp>
    </p:spTree>
    <p:extLst>
      <p:ext uri="{BB962C8B-B14F-4D97-AF65-F5344CB8AC3E}">
        <p14:creationId xmlns:p14="http://schemas.microsoft.com/office/powerpoint/2010/main" val="31147888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2680" y="876300"/>
            <a:ext cx="5578640" cy="307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14400" y="133171"/>
            <a:ext cx="7315200" cy="646331"/>
          </a:xfrm>
          <a:prstGeom prst="rect">
            <a:avLst/>
          </a:prstGeom>
          <a:noFill/>
        </p:spPr>
        <p:txBody>
          <a:bodyPr wrap="square" rtlCol="0">
            <a:spAutoFit/>
          </a:bodyPr>
          <a:lstStyle/>
          <a:p>
            <a:pPr algn="ctr"/>
            <a:r>
              <a:rPr lang="en-US" sz="3600" b="1" dirty="0" smtClean="0"/>
              <a:t>Change in Number of Charter Schools</a:t>
            </a:r>
            <a:endParaRPr lang="en-US" sz="3600" dirty="0"/>
          </a:p>
        </p:txBody>
      </p:sp>
    </p:spTree>
    <p:extLst>
      <p:ext uri="{BB962C8B-B14F-4D97-AF65-F5344CB8AC3E}">
        <p14:creationId xmlns:p14="http://schemas.microsoft.com/office/powerpoint/2010/main" val="24232481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33171"/>
            <a:ext cx="8077200" cy="646331"/>
          </a:xfrm>
          <a:prstGeom prst="rect">
            <a:avLst/>
          </a:prstGeom>
          <a:noFill/>
        </p:spPr>
        <p:txBody>
          <a:bodyPr wrap="square" rtlCol="0">
            <a:spAutoFit/>
          </a:bodyPr>
          <a:lstStyle/>
          <a:p>
            <a:pPr algn="ctr"/>
            <a:r>
              <a:rPr lang="en-US" sz="3600" b="1" dirty="0" smtClean="0"/>
              <a:t>Proportion of Charter School ADM, FY15</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94" y="779502"/>
            <a:ext cx="6005512" cy="3127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99255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0" y="731758"/>
            <a:ext cx="3810000" cy="2708434"/>
          </a:xfrm>
          <a:prstGeom prst="rect">
            <a:avLst/>
          </a:prstGeom>
          <a:noFill/>
        </p:spPr>
        <p:txBody>
          <a:bodyPr wrap="square" rtlCol="0">
            <a:spAutoFit/>
          </a:bodyPr>
          <a:lstStyle/>
          <a:p>
            <a:r>
              <a:rPr lang="en-US" sz="4000" b="1" dirty="0" smtClean="0">
                <a:solidFill>
                  <a:prstClr val="black"/>
                </a:solidFill>
              </a:rPr>
              <a:t>Moving Forward: </a:t>
            </a:r>
          </a:p>
          <a:p>
            <a:endParaRPr lang="en-US" dirty="0">
              <a:solidFill>
                <a:prstClr val="black"/>
              </a:solidFill>
            </a:endParaRPr>
          </a:p>
          <a:p>
            <a:r>
              <a:rPr lang="en-US" sz="2800" dirty="0" smtClean="0">
                <a:solidFill>
                  <a:prstClr val="black"/>
                </a:solidFill>
              </a:rPr>
              <a:t>A historical/longitudinal sense of how and where charter schools are growing.</a:t>
            </a:r>
            <a:endParaRPr lang="en-US" sz="2800" dirty="0">
              <a:solidFill>
                <a:prstClr val="black"/>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770017"/>
            <a:ext cx="3944937"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92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1975" y="361950"/>
            <a:ext cx="4800600" cy="984885"/>
          </a:xfrm>
          <a:prstGeom prst="rect">
            <a:avLst/>
          </a:prstGeom>
          <a:noFill/>
        </p:spPr>
        <p:txBody>
          <a:bodyPr wrap="square" rtlCol="0">
            <a:spAutoFit/>
          </a:bodyPr>
          <a:lstStyle/>
          <a:p>
            <a:r>
              <a:rPr lang="en-US" sz="4000" b="1" dirty="0" smtClean="0"/>
              <a:t>Acknowledgements</a:t>
            </a:r>
          </a:p>
          <a:p>
            <a:endParaRPr lang="en-US" dirty="0"/>
          </a:p>
        </p:txBody>
      </p:sp>
      <p:sp>
        <p:nvSpPr>
          <p:cNvPr id="2" name="TextBox 1"/>
          <p:cNvSpPr txBox="1"/>
          <p:nvPr/>
        </p:nvSpPr>
        <p:spPr>
          <a:xfrm>
            <a:off x="609600" y="1428750"/>
            <a:ext cx="4752975" cy="646331"/>
          </a:xfrm>
          <a:prstGeom prst="rect">
            <a:avLst/>
          </a:prstGeom>
          <a:noFill/>
        </p:spPr>
        <p:txBody>
          <a:bodyPr wrap="square" rtlCol="0">
            <a:spAutoFit/>
          </a:bodyPr>
          <a:lstStyle/>
          <a:p>
            <a:r>
              <a:rPr lang="en-US" dirty="0" smtClean="0"/>
              <a:t>Dr. Anabel </a:t>
            </a:r>
            <a:r>
              <a:rPr lang="en-US" dirty="0" err="1" smtClean="0"/>
              <a:t>Aportela</a:t>
            </a:r>
            <a:endParaRPr lang="en-US" dirty="0" smtClean="0"/>
          </a:p>
          <a:p>
            <a:endParaRPr lang="en-US" dirty="0"/>
          </a:p>
        </p:txBody>
      </p:sp>
    </p:spTree>
    <p:extLst>
      <p:ext uri="{BB962C8B-B14F-4D97-AF65-F5344CB8AC3E}">
        <p14:creationId xmlns:p14="http://schemas.microsoft.com/office/powerpoint/2010/main" val="41429526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1975" y="361950"/>
            <a:ext cx="4800600" cy="984885"/>
          </a:xfrm>
          <a:prstGeom prst="rect">
            <a:avLst/>
          </a:prstGeom>
          <a:noFill/>
        </p:spPr>
        <p:txBody>
          <a:bodyPr wrap="square" rtlCol="0">
            <a:spAutoFit/>
          </a:bodyPr>
          <a:lstStyle/>
          <a:p>
            <a:r>
              <a:rPr lang="en-US" sz="4000" b="1" dirty="0" smtClean="0"/>
              <a:t>Questions?</a:t>
            </a:r>
          </a:p>
          <a:p>
            <a:endParaRPr lang="en-US" dirty="0"/>
          </a:p>
        </p:txBody>
      </p:sp>
      <p:sp>
        <p:nvSpPr>
          <p:cNvPr id="3" name="TextBox 2"/>
          <p:cNvSpPr txBox="1"/>
          <p:nvPr/>
        </p:nvSpPr>
        <p:spPr>
          <a:xfrm>
            <a:off x="2590800" y="1885950"/>
            <a:ext cx="4800600" cy="1200329"/>
          </a:xfrm>
          <a:prstGeom prst="rect">
            <a:avLst/>
          </a:prstGeom>
          <a:noFill/>
        </p:spPr>
        <p:txBody>
          <a:bodyPr wrap="square" rtlCol="0">
            <a:spAutoFit/>
          </a:bodyPr>
          <a:lstStyle/>
          <a:p>
            <a:r>
              <a:rPr lang="en-US" dirty="0" smtClean="0">
                <a:hlinkClick r:id="rId3"/>
              </a:rPr>
              <a:t>eric@centerforstudentachievement.org</a:t>
            </a:r>
            <a:endParaRPr lang="en-US" dirty="0" smtClean="0"/>
          </a:p>
          <a:p>
            <a:r>
              <a:rPr lang="en-US" dirty="0" smtClean="0">
                <a:hlinkClick r:id="rId4"/>
              </a:rPr>
              <a:t>kelly@centerforstudentachievement.org</a:t>
            </a:r>
            <a:endParaRPr lang="en-US" dirty="0" smtClean="0"/>
          </a:p>
          <a:p>
            <a:endParaRPr lang="en-US" dirty="0" smtClean="0"/>
          </a:p>
          <a:p>
            <a:endParaRPr lang="en-US" dirty="0"/>
          </a:p>
        </p:txBody>
      </p:sp>
      <p:sp>
        <p:nvSpPr>
          <p:cNvPr id="4" name="TextBox 3"/>
          <p:cNvSpPr txBox="1"/>
          <p:nvPr/>
        </p:nvSpPr>
        <p:spPr>
          <a:xfrm>
            <a:off x="561975" y="1885950"/>
            <a:ext cx="4800600" cy="1200329"/>
          </a:xfrm>
          <a:prstGeom prst="rect">
            <a:avLst/>
          </a:prstGeom>
          <a:noFill/>
        </p:spPr>
        <p:txBody>
          <a:bodyPr wrap="square" rtlCol="0">
            <a:spAutoFit/>
          </a:bodyPr>
          <a:lstStyle/>
          <a:p>
            <a:r>
              <a:rPr lang="en-US" dirty="0" smtClean="0"/>
              <a:t>Eric Berschback</a:t>
            </a:r>
          </a:p>
          <a:p>
            <a:r>
              <a:rPr lang="en-US" dirty="0" smtClean="0"/>
              <a:t>Kelly Powell</a:t>
            </a:r>
          </a:p>
          <a:p>
            <a:endParaRPr lang="en-US" dirty="0" smtClean="0"/>
          </a:p>
          <a:p>
            <a:endParaRPr lang="en-US" dirty="0"/>
          </a:p>
        </p:txBody>
      </p:sp>
    </p:spTree>
    <p:extLst>
      <p:ext uri="{BB962C8B-B14F-4D97-AF65-F5344CB8AC3E}">
        <p14:creationId xmlns:p14="http://schemas.microsoft.com/office/powerpoint/2010/main" val="9353290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76600" y="342900"/>
            <a:ext cx="2895600" cy="984885"/>
          </a:xfrm>
          <a:prstGeom prst="rect">
            <a:avLst/>
          </a:prstGeom>
          <a:noFill/>
        </p:spPr>
        <p:txBody>
          <a:bodyPr wrap="square" rtlCol="0">
            <a:spAutoFit/>
          </a:bodyPr>
          <a:lstStyle/>
          <a:p>
            <a:r>
              <a:rPr lang="en-US" sz="4000" b="1" dirty="0" smtClean="0"/>
              <a:t>APPENDIX</a:t>
            </a:r>
          </a:p>
          <a:p>
            <a:endParaRPr lang="en-US" dirty="0"/>
          </a:p>
        </p:txBody>
      </p:sp>
      <p:sp>
        <p:nvSpPr>
          <p:cNvPr id="3" name="Rectangle 2"/>
          <p:cNvSpPr/>
          <p:nvPr/>
        </p:nvSpPr>
        <p:spPr>
          <a:xfrm>
            <a:off x="533400" y="1346835"/>
            <a:ext cx="4572000" cy="369332"/>
          </a:xfrm>
          <a:prstGeom prst="rect">
            <a:avLst/>
          </a:prstGeom>
        </p:spPr>
        <p:txBody>
          <a:bodyPr>
            <a:spAutoFit/>
          </a:bodyPr>
          <a:lstStyle/>
          <a:p>
            <a:r>
              <a:rPr lang="en-US" dirty="0" smtClean="0">
                <a:hlinkClick r:id="rId3"/>
              </a:rPr>
              <a:t>174 Charter Schools without 2015 Entity IDs</a:t>
            </a:r>
            <a:endParaRPr lang="en-US" dirty="0"/>
          </a:p>
        </p:txBody>
      </p:sp>
      <p:sp>
        <p:nvSpPr>
          <p:cNvPr id="4" name="Rectangle 3"/>
          <p:cNvSpPr/>
          <p:nvPr/>
        </p:nvSpPr>
        <p:spPr>
          <a:xfrm>
            <a:off x="561975" y="1962150"/>
            <a:ext cx="3995325" cy="369332"/>
          </a:xfrm>
          <a:prstGeom prst="rect">
            <a:avLst/>
          </a:prstGeom>
        </p:spPr>
        <p:txBody>
          <a:bodyPr wrap="none">
            <a:spAutoFit/>
          </a:bodyPr>
          <a:lstStyle/>
          <a:p>
            <a:r>
              <a:rPr lang="en-US" dirty="0">
                <a:hlinkClick r:id="rId4"/>
              </a:rPr>
              <a:t>http://azredistricting.org/districtlocator/</a:t>
            </a:r>
            <a:endParaRPr lang="en-US" dirty="0"/>
          </a:p>
        </p:txBody>
      </p:sp>
    </p:spTree>
    <p:extLst>
      <p:ext uri="{BB962C8B-B14F-4D97-AF65-F5344CB8AC3E}">
        <p14:creationId xmlns:p14="http://schemas.microsoft.com/office/powerpoint/2010/main" val="14677456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361950"/>
            <a:ext cx="3962400" cy="3447098"/>
          </a:xfrm>
          <a:prstGeom prst="rect">
            <a:avLst/>
          </a:prstGeom>
          <a:noFill/>
        </p:spPr>
        <p:txBody>
          <a:bodyPr wrap="square" rtlCol="0">
            <a:spAutoFit/>
          </a:bodyPr>
          <a:lstStyle/>
          <a:p>
            <a:r>
              <a:rPr lang="en-US" sz="4000" b="1" dirty="0" smtClean="0"/>
              <a:t>The Idea: </a:t>
            </a:r>
          </a:p>
          <a:p>
            <a:endParaRPr lang="en-US" dirty="0" smtClean="0"/>
          </a:p>
          <a:p>
            <a:r>
              <a:rPr lang="en-US" sz="2800" dirty="0" smtClean="0"/>
              <a:t>Compare 2006 and 2015 ADM files with school districts as attendance area boundaries.</a:t>
            </a:r>
          </a:p>
          <a:p>
            <a:pPr marL="457200" indent="-457200">
              <a:buFont typeface="Arial" panose="020B0604020202020204" pitchFamily="34" charset="0"/>
              <a:buChar char="•"/>
            </a:pPr>
            <a:r>
              <a:rPr lang="en-US" sz="2400" dirty="0" smtClean="0"/>
              <a:t>In which district does each charter school “sit”?</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95350"/>
            <a:ext cx="3943350" cy="2673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44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60418" y="133350"/>
            <a:ext cx="5029200" cy="954107"/>
          </a:xfrm>
          <a:prstGeom prst="rect">
            <a:avLst/>
          </a:prstGeom>
          <a:noFill/>
        </p:spPr>
        <p:txBody>
          <a:bodyPr wrap="square" rtlCol="0">
            <a:spAutoFit/>
          </a:bodyPr>
          <a:lstStyle/>
          <a:p>
            <a:pPr algn="ctr"/>
            <a:r>
              <a:rPr lang="en-US" sz="2800" b="1" dirty="0" smtClean="0"/>
              <a:t>Using School Districts as “Attendance Areas”</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1374210688"/>
              </p:ext>
            </p:extLst>
          </p:nvPr>
        </p:nvGraphicFramePr>
        <p:xfrm>
          <a:off x="457200" y="1428750"/>
          <a:ext cx="8250382" cy="2398693"/>
        </p:xfrm>
        <a:graphic>
          <a:graphicData uri="http://schemas.openxmlformats.org/drawingml/2006/table">
            <a:tbl>
              <a:tblPr firstRow="1" bandRow="1">
                <a:tableStyleId>{5C22544A-7EE6-4342-B048-85BDC9FD1C3A}</a:tableStyleId>
              </a:tblPr>
              <a:tblGrid>
                <a:gridCol w="2438400"/>
                <a:gridCol w="2209800"/>
                <a:gridCol w="1752600"/>
                <a:gridCol w="1849582"/>
              </a:tblGrid>
              <a:tr h="419568">
                <a:tc>
                  <a:txBody>
                    <a:bodyPr/>
                    <a:lstStyle/>
                    <a:p>
                      <a:pPr algn="l" fontAlgn="b"/>
                      <a:r>
                        <a:rPr lang="en-US" sz="1800" b="1" i="0" u="none" strike="noStrike" dirty="0">
                          <a:solidFill>
                            <a:srgbClr val="FFFFFF"/>
                          </a:solidFill>
                          <a:effectLst/>
                          <a:latin typeface="Calibri"/>
                        </a:rPr>
                        <a:t>School</a:t>
                      </a:r>
                    </a:p>
                  </a:txBody>
                  <a:tcPr marL="9525" marR="9525" marT="9525" marB="0" anchor="b"/>
                </a:tc>
                <a:tc>
                  <a:txBody>
                    <a:bodyPr/>
                    <a:lstStyle/>
                    <a:p>
                      <a:pPr algn="l" fontAlgn="b"/>
                      <a:r>
                        <a:rPr lang="en-US" sz="1800" b="1" i="0" u="none" strike="noStrike" dirty="0">
                          <a:solidFill>
                            <a:srgbClr val="FFFFFF"/>
                          </a:solidFill>
                          <a:effectLst/>
                          <a:latin typeface="Calibri"/>
                        </a:rPr>
                        <a:t>LEA</a:t>
                      </a:r>
                    </a:p>
                  </a:txBody>
                  <a:tcPr marL="9525" marR="9525" marT="9525" marB="0" anchor="b"/>
                </a:tc>
                <a:tc>
                  <a:txBody>
                    <a:bodyPr/>
                    <a:lstStyle/>
                    <a:p>
                      <a:pPr algn="l" fontAlgn="b"/>
                      <a:r>
                        <a:rPr lang="en-US" sz="1800" b="1" i="0" u="none" strike="noStrike" dirty="0">
                          <a:solidFill>
                            <a:srgbClr val="FFFFFF"/>
                          </a:solidFill>
                          <a:effectLst/>
                          <a:latin typeface="Calibri"/>
                        </a:rPr>
                        <a:t>Sector</a:t>
                      </a:r>
                    </a:p>
                  </a:txBody>
                  <a:tcPr marL="9525" marR="9525" marT="9525" marB="0" anchor="b"/>
                </a:tc>
                <a:tc>
                  <a:txBody>
                    <a:bodyPr/>
                    <a:lstStyle/>
                    <a:p>
                      <a:pPr algn="l" fontAlgn="b"/>
                      <a:r>
                        <a:rPr lang="en-US" sz="1800" b="1" i="0" u="none" strike="noStrike" dirty="0" smtClean="0">
                          <a:solidFill>
                            <a:srgbClr val="FFFFFF"/>
                          </a:solidFill>
                          <a:effectLst/>
                          <a:latin typeface="Calibri"/>
                        </a:rPr>
                        <a:t>LEA Type</a:t>
                      </a:r>
                      <a:endParaRPr lang="en-US" sz="1800" b="1" i="0" u="none" strike="noStrike" dirty="0">
                        <a:solidFill>
                          <a:srgbClr val="FFFFFF"/>
                        </a:solidFill>
                        <a:effectLst/>
                        <a:latin typeface="Calibri"/>
                      </a:endParaRPr>
                    </a:p>
                  </a:txBody>
                  <a:tcPr marL="9525" marR="9525" marT="9525" marB="0" anchor="b"/>
                </a:tc>
              </a:tr>
              <a:tr h="631507">
                <a:tc>
                  <a:txBody>
                    <a:bodyPr/>
                    <a:lstStyle/>
                    <a:p>
                      <a:pPr algn="l" fontAlgn="b"/>
                      <a:r>
                        <a:rPr lang="en-US" sz="1800" b="0" i="0" u="none" strike="noStrike" dirty="0" smtClean="0">
                          <a:solidFill>
                            <a:srgbClr val="000000"/>
                          </a:solidFill>
                          <a:effectLst/>
                          <a:latin typeface="Calibri"/>
                        </a:rPr>
                        <a:t>T. G. </a:t>
                      </a:r>
                      <a:r>
                        <a:rPr lang="en-US" sz="1800" b="0" i="0" u="none" strike="noStrike" dirty="0">
                          <a:solidFill>
                            <a:srgbClr val="000000"/>
                          </a:solidFill>
                          <a:effectLst/>
                          <a:latin typeface="Calibri"/>
                        </a:rPr>
                        <a:t>Barr School</a:t>
                      </a:r>
                    </a:p>
                  </a:txBody>
                  <a:tcPr marL="9525" marR="9525" marT="9525" marB="0" anchor="ctr"/>
                </a:tc>
                <a:tc>
                  <a:txBody>
                    <a:bodyPr/>
                    <a:lstStyle/>
                    <a:p>
                      <a:pPr algn="l" fontAlgn="b"/>
                      <a:r>
                        <a:rPr lang="en-US" sz="1800" b="0" i="0" u="none" strike="noStrike" dirty="0">
                          <a:solidFill>
                            <a:srgbClr val="000000"/>
                          </a:solidFill>
                          <a:effectLst/>
                          <a:latin typeface="Calibri"/>
                        </a:rPr>
                        <a:t>Roosevelt Elementary District</a:t>
                      </a:r>
                    </a:p>
                  </a:txBody>
                  <a:tcPr marL="9525" marR="9525" marT="9525" marB="0" anchor="ctr"/>
                </a:tc>
                <a:tc>
                  <a:txBody>
                    <a:bodyPr/>
                    <a:lstStyle/>
                    <a:p>
                      <a:pPr algn="l" fontAlgn="b"/>
                      <a:r>
                        <a:rPr lang="en-US" sz="1800" b="0" i="0" u="none" strike="noStrike">
                          <a:solidFill>
                            <a:srgbClr val="000000"/>
                          </a:solidFill>
                          <a:effectLst/>
                          <a:latin typeface="Calibri"/>
                        </a:rPr>
                        <a:t>District</a:t>
                      </a:r>
                    </a:p>
                  </a:txBody>
                  <a:tcPr marL="9525" marR="9525" marT="9525" marB="0" anchor="ctr"/>
                </a:tc>
                <a:tc>
                  <a:txBody>
                    <a:bodyPr/>
                    <a:lstStyle/>
                    <a:p>
                      <a:pPr algn="l" fontAlgn="b"/>
                      <a:r>
                        <a:rPr lang="en-US" sz="1800" b="0" i="0" u="none" strike="noStrike" dirty="0">
                          <a:solidFill>
                            <a:srgbClr val="000000"/>
                          </a:solidFill>
                          <a:effectLst/>
                          <a:latin typeface="Calibri"/>
                        </a:rPr>
                        <a:t>Elementary</a:t>
                      </a:r>
                    </a:p>
                  </a:txBody>
                  <a:tcPr marL="9525" marR="9525" marT="9525" marB="0" anchor="ctr"/>
                </a:tc>
              </a:tr>
              <a:tr h="661818">
                <a:tc>
                  <a:txBody>
                    <a:bodyPr/>
                    <a:lstStyle/>
                    <a:p>
                      <a:pPr algn="l" fontAlgn="b"/>
                      <a:r>
                        <a:rPr lang="en-US" sz="1800" b="0" i="0" u="none" strike="noStrike" dirty="0">
                          <a:solidFill>
                            <a:srgbClr val="000000"/>
                          </a:solidFill>
                          <a:effectLst/>
                          <a:latin typeface="Calibri"/>
                        </a:rPr>
                        <a:t>South Mountain </a:t>
                      </a:r>
                      <a:r>
                        <a:rPr lang="en-US" sz="1800" b="0" i="0" u="none" strike="noStrike" dirty="0" smtClean="0">
                          <a:solidFill>
                            <a:srgbClr val="000000"/>
                          </a:solidFill>
                          <a:effectLst/>
                          <a:latin typeface="Calibri"/>
                        </a:rPr>
                        <a:t>HS</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a:solidFill>
                            <a:srgbClr val="000000"/>
                          </a:solidFill>
                          <a:effectLst/>
                          <a:latin typeface="Calibri"/>
                        </a:rPr>
                        <a:t>Phoenix Union High School District</a:t>
                      </a:r>
                    </a:p>
                  </a:txBody>
                  <a:tcPr marL="9525" marR="9525" marT="9525" marB="0" anchor="ctr"/>
                </a:tc>
                <a:tc>
                  <a:txBody>
                    <a:bodyPr/>
                    <a:lstStyle/>
                    <a:p>
                      <a:pPr algn="l" fontAlgn="b"/>
                      <a:r>
                        <a:rPr lang="en-US" sz="1800" b="0" i="0" u="none" strike="noStrike">
                          <a:solidFill>
                            <a:srgbClr val="000000"/>
                          </a:solidFill>
                          <a:effectLst/>
                          <a:latin typeface="Calibri"/>
                        </a:rPr>
                        <a:t>District</a:t>
                      </a:r>
                    </a:p>
                  </a:txBody>
                  <a:tcPr marL="9525" marR="9525" marT="9525" marB="0" anchor="ctr"/>
                </a:tc>
                <a:tc>
                  <a:txBody>
                    <a:bodyPr/>
                    <a:lstStyle/>
                    <a:p>
                      <a:pPr algn="l" fontAlgn="b"/>
                      <a:r>
                        <a:rPr lang="en-US" sz="1800" b="0" i="0" u="none" strike="noStrike">
                          <a:solidFill>
                            <a:srgbClr val="000000"/>
                          </a:solidFill>
                          <a:effectLst/>
                          <a:latin typeface="Calibri"/>
                        </a:rPr>
                        <a:t>Union High School</a:t>
                      </a:r>
                    </a:p>
                  </a:txBody>
                  <a:tcPr marL="9525" marR="9525" marT="9525" marB="0" anchor="ctr"/>
                </a:tc>
              </a:tr>
              <a:tr h="685800">
                <a:tc>
                  <a:txBody>
                    <a:bodyPr/>
                    <a:lstStyle/>
                    <a:p>
                      <a:pPr algn="l" fontAlgn="b"/>
                      <a:r>
                        <a:rPr lang="en-US" sz="1800" b="0" i="0" u="none" strike="noStrike" dirty="0" smtClean="0">
                          <a:solidFill>
                            <a:srgbClr val="000000"/>
                          </a:solidFill>
                          <a:effectLst/>
                          <a:latin typeface="Calibri"/>
                        </a:rPr>
                        <a:t>Sequoia </a:t>
                      </a:r>
                      <a:r>
                        <a:rPr lang="en-US" sz="1800" b="0" i="0" u="none" strike="noStrike" dirty="0">
                          <a:solidFill>
                            <a:srgbClr val="000000"/>
                          </a:solidFill>
                          <a:effectLst/>
                          <a:latin typeface="Calibri"/>
                        </a:rPr>
                        <a:t>Choice Precision School</a:t>
                      </a:r>
                    </a:p>
                  </a:txBody>
                  <a:tcPr marL="9525" marR="9525" marT="9525" marB="0" anchor="ctr"/>
                </a:tc>
                <a:tc>
                  <a:txBody>
                    <a:bodyPr/>
                    <a:lstStyle/>
                    <a:p>
                      <a:pPr algn="l" fontAlgn="b"/>
                      <a:r>
                        <a:rPr lang="en-US" sz="1800" b="0" i="0" u="none" strike="noStrike">
                          <a:solidFill>
                            <a:srgbClr val="000000"/>
                          </a:solidFill>
                          <a:effectLst/>
                          <a:latin typeface="Calibri"/>
                        </a:rPr>
                        <a:t>Edkey, Inc. - Sequoia Choice Schools</a:t>
                      </a:r>
                    </a:p>
                  </a:txBody>
                  <a:tcPr marL="9525" marR="9525" marT="9525" marB="0" anchor="ctr"/>
                </a:tc>
                <a:tc>
                  <a:txBody>
                    <a:bodyPr/>
                    <a:lstStyle/>
                    <a:p>
                      <a:pPr algn="l" fontAlgn="b"/>
                      <a:r>
                        <a:rPr lang="en-US" sz="1800" b="0" i="0" u="none" strike="noStrike">
                          <a:solidFill>
                            <a:srgbClr val="000000"/>
                          </a:solidFill>
                          <a:effectLst/>
                          <a:latin typeface="Calibri"/>
                        </a:rPr>
                        <a:t>Charter</a:t>
                      </a:r>
                    </a:p>
                  </a:txBody>
                  <a:tcPr marL="9525" marR="9525" marT="9525" marB="0" anchor="ctr"/>
                </a:tc>
                <a:tc>
                  <a:txBody>
                    <a:bodyPr/>
                    <a:lstStyle/>
                    <a:p>
                      <a:pPr algn="l" fontAlgn="b"/>
                      <a:r>
                        <a:rPr lang="en-US" sz="1800" b="0" i="0" u="none" strike="noStrike" dirty="0">
                          <a:solidFill>
                            <a:srgbClr val="000000"/>
                          </a:solidFill>
                          <a:effectLst/>
                          <a:latin typeface="Calibri"/>
                        </a:rPr>
                        <a:t>Charter</a:t>
                      </a:r>
                    </a:p>
                  </a:txBody>
                  <a:tcPr marL="9525" marR="9525" marT="9525" marB="0" anchor="ctr"/>
                </a:tc>
              </a:tr>
            </a:tbl>
          </a:graphicData>
        </a:graphic>
      </p:graphicFrame>
      <p:sp>
        <p:nvSpPr>
          <p:cNvPr id="7" name="TextBox 6"/>
          <p:cNvSpPr txBox="1"/>
          <p:nvPr/>
        </p:nvSpPr>
        <p:spPr>
          <a:xfrm>
            <a:off x="457200" y="1105578"/>
            <a:ext cx="1066800" cy="307777"/>
          </a:xfrm>
          <a:prstGeom prst="rect">
            <a:avLst/>
          </a:prstGeom>
          <a:noFill/>
        </p:spPr>
        <p:txBody>
          <a:bodyPr wrap="square" rtlCol="0">
            <a:spAutoFit/>
          </a:bodyPr>
          <a:lstStyle/>
          <a:p>
            <a:pPr algn="ctr"/>
            <a:r>
              <a:rPr lang="en-US" sz="1400" b="1" dirty="0" smtClean="0"/>
              <a:t>Example</a:t>
            </a:r>
            <a:endParaRPr lang="en-US" sz="1400" dirty="0"/>
          </a:p>
        </p:txBody>
      </p:sp>
    </p:spTree>
    <p:extLst>
      <p:ext uri="{BB962C8B-B14F-4D97-AF65-F5344CB8AC3E}">
        <p14:creationId xmlns:p14="http://schemas.microsoft.com/office/powerpoint/2010/main" val="395961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60418" y="151471"/>
            <a:ext cx="5029200" cy="954107"/>
          </a:xfrm>
          <a:prstGeom prst="rect">
            <a:avLst/>
          </a:prstGeom>
          <a:noFill/>
        </p:spPr>
        <p:txBody>
          <a:bodyPr wrap="square" rtlCol="0">
            <a:spAutoFit/>
          </a:bodyPr>
          <a:lstStyle/>
          <a:p>
            <a:pPr algn="ctr"/>
            <a:r>
              <a:rPr lang="en-US" sz="2800" b="1" dirty="0" smtClean="0"/>
              <a:t>Using School Districts as “Attendance Areas”</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2648798640"/>
              </p:ext>
            </p:extLst>
          </p:nvPr>
        </p:nvGraphicFramePr>
        <p:xfrm>
          <a:off x="457200" y="1428750"/>
          <a:ext cx="8229601" cy="2398693"/>
        </p:xfrm>
        <a:graphic>
          <a:graphicData uri="http://schemas.openxmlformats.org/drawingml/2006/table">
            <a:tbl>
              <a:tblPr firstRow="1" bandRow="1">
                <a:tableStyleId>{5C22544A-7EE6-4342-B048-85BDC9FD1C3A}</a:tableStyleId>
              </a:tblPr>
              <a:tblGrid>
                <a:gridCol w="2438400"/>
                <a:gridCol w="2209800"/>
                <a:gridCol w="3581401"/>
              </a:tblGrid>
              <a:tr h="419568">
                <a:tc>
                  <a:txBody>
                    <a:bodyPr/>
                    <a:lstStyle/>
                    <a:p>
                      <a:pPr algn="l" fontAlgn="b"/>
                      <a:r>
                        <a:rPr lang="en-US" sz="1800" b="1" i="0" u="none" strike="noStrike" dirty="0">
                          <a:solidFill>
                            <a:srgbClr val="FFFFFF"/>
                          </a:solidFill>
                          <a:effectLst/>
                          <a:latin typeface="Calibri"/>
                        </a:rPr>
                        <a:t>School</a:t>
                      </a:r>
                    </a:p>
                  </a:txBody>
                  <a:tcPr marL="9525" marR="9525" marT="9525" marB="0" anchor="b"/>
                </a:tc>
                <a:tc>
                  <a:txBody>
                    <a:bodyPr/>
                    <a:lstStyle/>
                    <a:p>
                      <a:pPr algn="l" fontAlgn="b"/>
                      <a:r>
                        <a:rPr lang="en-US" sz="1800" b="1" i="0" u="none" strike="noStrike" dirty="0">
                          <a:solidFill>
                            <a:srgbClr val="FFFFFF"/>
                          </a:solidFill>
                          <a:effectLst/>
                          <a:latin typeface="Calibri"/>
                        </a:rPr>
                        <a:t>LEA</a:t>
                      </a:r>
                    </a:p>
                  </a:txBody>
                  <a:tcPr marL="9525" marR="9525" marT="9525" marB="0" anchor="b"/>
                </a:tc>
                <a:tc>
                  <a:txBody>
                    <a:bodyPr/>
                    <a:lstStyle/>
                    <a:p>
                      <a:pPr algn="l" fontAlgn="b"/>
                      <a:r>
                        <a:rPr lang="en-US" sz="1800" b="1" i="0" u="none" strike="noStrike" dirty="0" smtClean="0">
                          <a:solidFill>
                            <a:srgbClr val="FFFFFF"/>
                          </a:solidFill>
                          <a:effectLst/>
                          <a:latin typeface="Calibri"/>
                        </a:rPr>
                        <a:t>Geo Elementary District</a:t>
                      </a:r>
                      <a:endParaRPr lang="en-US" sz="1800" b="1" i="0" u="none" strike="noStrike" dirty="0">
                        <a:solidFill>
                          <a:srgbClr val="FFFFFF"/>
                        </a:solidFill>
                        <a:effectLst/>
                        <a:latin typeface="Calibri"/>
                      </a:endParaRPr>
                    </a:p>
                  </a:txBody>
                  <a:tcPr marL="9525" marR="9525" marT="9525" marB="0" anchor="b"/>
                </a:tc>
              </a:tr>
              <a:tr h="631507">
                <a:tc>
                  <a:txBody>
                    <a:bodyPr/>
                    <a:lstStyle/>
                    <a:p>
                      <a:pPr algn="l" fontAlgn="b"/>
                      <a:r>
                        <a:rPr lang="en-US" sz="1800" b="0" i="0" u="none" strike="noStrike" dirty="0" smtClean="0">
                          <a:solidFill>
                            <a:srgbClr val="000000"/>
                          </a:solidFill>
                          <a:effectLst/>
                          <a:latin typeface="Calibri"/>
                        </a:rPr>
                        <a:t>T. G. </a:t>
                      </a:r>
                      <a:r>
                        <a:rPr lang="en-US" sz="1800" b="0" i="0" u="none" strike="noStrike" dirty="0">
                          <a:solidFill>
                            <a:srgbClr val="000000"/>
                          </a:solidFill>
                          <a:effectLst/>
                          <a:latin typeface="Calibri"/>
                        </a:rPr>
                        <a:t>Barr School</a:t>
                      </a:r>
                    </a:p>
                  </a:txBody>
                  <a:tcPr marL="9525" marR="9525" marT="9525" marB="0" anchor="ctr"/>
                </a:tc>
                <a:tc>
                  <a:txBody>
                    <a:bodyPr/>
                    <a:lstStyle/>
                    <a:p>
                      <a:pPr algn="l" fontAlgn="b"/>
                      <a:r>
                        <a:rPr lang="en-US" sz="1800" b="0" i="0" u="none" strike="noStrike" dirty="0">
                          <a:solidFill>
                            <a:srgbClr val="000000"/>
                          </a:solidFill>
                          <a:effectLst/>
                          <a:latin typeface="Calibri"/>
                        </a:rPr>
                        <a:t>Roosevelt Elementary District</a:t>
                      </a:r>
                    </a:p>
                  </a:txBody>
                  <a:tcPr marL="9525" marR="9525" marT="9525" marB="0" anchor="ctr"/>
                </a:tc>
                <a:tc>
                  <a:txBody>
                    <a:bodyPr/>
                    <a:lstStyle/>
                    <a:p>
                      <a:pPr algn="l" fontAlgn="b"/>
                      <a:r>
                        <a:rPr lang="en-US" sz="1800" b="0" i="0" u="none" strike="noStrike" dirty="0" smtClean="0">
                          <a:solidFill>
                            <a:srgbClr val="000000"/>
                          </a:solidFill>
                          <a:effectLst/>
                          <a:latin typeface="+mn-lt"/>
                        </a:rPr>
                        <a:t>Roosevelt Elementary District</a:t>
                      </a:r>
                      <a:endParaRPr lang="en-US" sz="1800" b="0" i="0" u="none" strike="noStrike" dirty="0">
                        <a:solidFill>
                          <a:srgbClr val="000000"/>
                        </a:solidFill>
                        <a:effectLst/>
                        <a:latin typeface="+mn-lt"/>
                      </a:endParaRPr>
                    </a:p>
                  </a:txBody>
                  <a:tcPr marL="9525" marR="9525" marT="9525" marB="0" anchor="ctr"/>
                </a:tc>
              </a:tr>
              <a:tr h="661818">
                <a:tc>
                  <a:txBody>
                    <a:bodyPr/>
                    <a:lstStyle/>
                    <a:p>
                      <a:pPr algn="l" fontAlgn="b"/>
                      <a:r>
                        <a:rPr lang="en-US" sz="1800" b="0" i="0" u="none" strike="noStrike" dirty="0">
                          <a:solidFill>
                            <a:srgbClr val="000000"/>
                          </a:solidFill>
                          <a:effectLst/>
                          <a:latin typeface="Calibri"/>
                        </a:rPr>
                        <a:t>South Mountain </a:t>
                      </a:r>
                      <a:r>
                        <a:rPr lang="en-US" sz="1800" b="0" i="0" u="none" strike="noStrike" dirty="0" smtClean="0">
                          <a:solidFill>
                            <a:srgbClr val="000000"/>
                          </a:solidFill>
                          <a:effectLst/>
                          <a:latin typeface="Calibri"/>
                        </a:rPr>
                        <a:t>HS</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a:solidFill>
                            <a:srgbClr val="000000"/>
                          </a:solidFill>
                          <a:effectLst/>
                          <a:latin typeface="Calibri"/>
                        </a:rPr>
                        <a:t>Phoenix Union High School District</a:t>
                      </a:r>
                    </a:p>
                  </a:txBody>
                  <a:tcPr marL="9525" marR="9525" marT="9525" marB="0" anchor="ctr"/>
                </a:tc>
                <a:tc>
                  <a:txBody>
                    <a:bodyPr/>
                    <a:lstStyle/>
                    <a:p>
                      <a:pPr algn="l" fontAlgn="b"/>
                      <a:r>
                        <a:rPr lang="en-US" sz="1800" b="0" i="0" u="none" strike="noStrike" dirty="0" smtClean="0">
                          <a:solidFill>
                            <a:srgbClr val="000000"/>
                          </a:solidFill>
                          <a:effectLst/>
                          <a:latin typeface="+mn-lt"/>
                        </a:rPr>
                        <a:t>Roosevelt Elementary District</a:t>
                      </a:r>
                      <a:endParaRPr lang="en-US" sz="1800" b="0" i="0" u="none" strike="noStrike" dirty="0">
                        <a:solidFill>
                          <a:srgbClr val="000000"/>
                        </a:solidFill>
                        <a:effectLst/>
                        <a:latin typeface="+mn-lt"/>
                      </a:endParaRPr>
                    </a:p>
                  </a:txBody>
                  <a:tcPr marL="9525" marR="9525" marT="9525" marB="0" anchor="ctr"/>
                </a:tc>
              </a:tr>
              <a:tr h="685800">
                <a:tc>
                  <a:txBody>
                    <a:bodyPr/>
                    <a:lstStyle/>
                    <a:p>
                      <a:pPr algn="l" fontAlgn="b"/>
                      <a:r>
                        <a:rPr lang="en-US" sz="1800" b="0" i="0" u="none" strike="noStrike" dirty="0" smtClean="0">
                          <a:solidFill>
                            <a:srgbClr val="000000"/>
                          </a:solidFill>
                          <a:effectLst/>
                          <a:latin typeface="Calibri"/>
                        </a:rPr>
                        <a:t>Sequoia </a:t>
                      </a:r>
                      <a:r>
                        <a:rPr lang="en-US" sz="1800" b="0" i="0" u="none" strike="noStrike" dirty="0">
                          <a:solidFill>
                            <a:srgbClr val="000000"/>
                          </a:solidFill>
                          <a:effectLst/>
                          <a:latin typeface="Calibri"/>
                        </a:rPr>
                        <a:t>Choice Precision School</a:t>
                      </a:r>
                    </a:p>
                  </a:txBody>
                  <a:tcPr marL="9525" marR="9525" marT="9525" marB="0" anchor="ctr"/>
                </a:tc>
                <a:tc>
                  <a:txBody>
                    <a:bodyPr/>
                    <a:lstStyle/>
                    <a:p>
                      <a:pPr algn="l" fontAlgn="b"/>
                      <a:r>
                        <a:rPr lang="en-US" sz="1800" b="0" i="0" u="none" strike="noStrike">
                          <a:solidFill>
                            <a:srgbClr val="000000"/>
                          </a:solidFill>
                          <a:effectLst/>
                          <a:latin typeface="Calibri"/>
                        </a:rPr>
                        <a:t>Edkey, Inc. - Sequoia Choice Schools</a:t>
                      </a:r>
                    </a:p>
                  </a:txBody>
                  <a:tcPr marL="9525" marR="9525" marT="9525" marB="0" anchor="ctr"/>
                </a:tc>
                <a:tc>
                  <a:txBody>
                    <a:bodyPr/>
                    <a:lstStyle/>
                    <a:p>
                      <a:pPr algn="l" fontAlgn="b"/>
                      <a:r>
                        <a:rPr lang="en-US" sz="1800" b="0" i="0" u="none" strike="noStrike" dirty="0" smtClean="0">
                          <a:solidFill>
                            <a:srgbClr val="000000"/>
                          </a:solidFill>
                          <a:effectLst/>
                          <a:latin typeface="+mn-lt"/>
                        </a:rPr>
                        <a:t>Roosevelt Elementary District</a:t>
                      </a:r>
                      <a:endParaRPr lang="en-US" sz="1800" b="0" i="0" u="none" strike="noStrike" dirty="0">
                        <a:solidFill>
                          <a:srgbClr val="000000"/>
                        </a:solidFill>
                        <a:effectLst/>
                        <a:latin typeface="+mn-lt"/>
                      </a:endParaRPr>
                    </a:p>
                  </a:txBody>
                  <a:tcPr marL="9525" marR="9525" marT="9525" marB="0" anchor="ctr"/>
                </a:tc>
              </a:tr>
            </a:tbl>
          </a:graphicData>
        </a:graphic>
      </p:graphicFrame>
      <p:sp>
        <p:nvSpPr>
          <p:cNvPr id="4" name="TextBox 3"/>
          <p:cNvSpPr txBox="1"/>
          <p:nvPr/>
        </p:nvSpPr>
        <p:spPr>
          <a:xfrm>
            <a:off x="457200" y="1105578"/>
            <a:ext cx="1066800" cy="307777"/>
          </a:xfrm>
          <a:prstGeom prst="rect">
            <a:avLst/>
          </a:prstGeom>
          <a:noFill/>
        </p:spPr>
        <p:txBody>
          <a:bodyPr wrap="square" rtlCol="0">
            <a:spAutoFit/>
          </a:bodyPr>
          <a:lstStyle/>
          <a:p>
            <a:pPr algn="ctr"/>
            <a:r>
              <a:rPr lang="en-US" sz="1400" b="1" dirty="0" smtClean="0"/>
              <a:t>Example</a:t>
            </a:r>
            <a:endParaRPr lang="en-US" sz="1400" dirty="0"/>
          </a:p>
        </p:txBody>
      </p:sp>
    </p:spTree>
    <p:extLst>
      <p:ext uri="{BB962C8B-B14F-4D97-AF65-F5344CB8AC3E}">
        <p14:creationId xmlns:p14="http://schemas.microsoft.com/office/powerpoint/2010/main" val="23625870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60418" y="133350"/>
            <a:ext cx="5029200" cy="954107"/>
          </a:xfrm>
          <a:prstGeom prst="rect">
            <a:avLst/>
          </a:prstGeom>
          <a:noFill/>
        </p:spPr>
        <p:txBody>
          <a:bodyPr wrap="square" rtlCol="0">
            <a:spAutoFit/>
          </a:bodyPr>
          <a:lstStyle/>
          <a:p>
            <a:pPr algn="ctr"/>
            <a:r>
              <a:rPr lang="en-US" sz="2800" b="1" dirty="0" smtClean="0"/>
              <a:t>Using School Districts as “Attendance Areas”</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3520365554"/>
              </p:ext>
            </p:extLst>
          </p:nvPr>
        </p:nvGraphicFramePr>
        <p:xfrm>
          <a:off x="457200" y="1428750"/>
          <a:ext cx="8250382" cy="2398693"/>
        </p:xfrm>
        <a:graphic>
          <a:graphicData uri="http://schemas.openxmlformats.org/drawingml/2006/table">
            <a:tbl>
              <a:tblPr firstRow="1" bandRow="1">
                <a:tableStyleId>{5C22544A-7EE6-4342-B048-85BDC9FD1C3A}</a:tableStyleId>
              </a:tblPr>
              <a:tblGrid>
                <a:gridCol w="2438400"/>
                <a:gridCol w="2209800"/>
                <a:gridCol w="1752600"/>
                <a:gridCol w="1849582"/>
              </a:tblGrid>
              <a:tr h="419568">
                <a:tc>
                  <a:txBody>
                    <a:bodyPr/>
                    <a:lstStyle/>
                    <a:p>
                      <a:pPr algn="l" fontAlgn="b"/>
                      <a:r>
                        <a:rPr lang="en-US" sz="1800" b="1" i="0" u="none" strike="noStrike" dirty="0">
                          <a:solidFill>
                            <a:srgbClr val="FFFFFF"/>
                          </a:solidFill>
                          <a:effectLst/>
                          <a:latin typeface="Calibri"/>
                        </a:rPr>
                        <a:t>School</a:t>
                      </a:r>
                    </a:p>
                  </a:txBody>
                  <a:tcPr marL="9525" marR="9525" marT="9525" marB="0" anchor="b"/>
                </a:tc>
                <a:tc>
                  <a:txBody>
                    <a:bodyPr/>
                    <a:lstStyle/>
                    <a:p>
                      <a:pPr algn="l" fontAlgn="b"/>
                      <a:r>
                        <a:rPr lang="en-US" sz="1800" b="1" i="0" u="none" strike="noStrike" dirty="0">
                          <a:solidFill>
                            <a:srgbClr val="FFFFFF"/>
                          </a:solidFill>
                          <a:effectLst/>
                          <a:latin typeface="Calibri"/>
                        </a:rPr>
                        <a:t>LEA</a:t>
                      </a:r>
                    </a:p>
                  </a:txBody>
                  <a:tcPr marL="9525" marR="9525" marT="9525" marB="0" anchor="b"/>
                </a:tc>
                <a:tc>
                  <a:txBody>
                    <a:bodyPr/>
                    <a:lstStyle/>
                    <a:p>
                      <a:pPr algn="l" fontAlgn="b"/>
                      <a:r>
                        <a:rPr lang="en-US" sz="1800" b="1" i="0" u="none" strike="noStrike" dirty="0" smtClean="0">
                          <a:solidFill>
                            <a:srgbClr val="FFFFFF"/>
                          </a:solidFill>
                          <a:effectLst/>
                          <a:latin typeface="Calibri"/>
                        </a:rPr>
                        <a:t>2006 ADM</a:t>
                      </a:r>
                      <a:endParaRPr lang="en-US" sz="1800" b="1" i="0" u="none" strike="noStrike" dirty="0">
                        <a:solidFill>
                          <a:srgbClr val="FFFFFF"/>
                        </a:solidFill>
                        <a:effectLst/>
                        <a:latin typeface="Calibri"/>
                      </a:endParaRPr>
                    </a:p>
                  </a:txBody>
                  <a:tcPr marL="9525" marR="9525" marT="9525" marB="0" anchor="b"/>
                </a:tc>
                <a:tc>
                  <a:txBody>
                    <a:bodyPr/>
                    <a:lstStyle/>
                    <a:p>
                      <a:pPr algn="l" fontAlgn="b"/>
                      <a:r>
                        <a:rPr lang="en-US" sz="1800" b="1" i="0" u="none" strike="noStrike" dirty="0" smtClean="0">
                          <a:solidFill>
                            <a:srgbClr val="FFFFFF"/>
                          </a:solidFill>
                          <a:effectLst/>
                          <a:latin typeface="Calibri"/>
                        </a:rPr>
                        <a:t>2015 ADM</a:t>
                      </a:r>
                      <a:endParaRPr lang="en-US" sz="1800" b="1" i="0" u="none" strike="noStrike" dirty="0">
                        <a:solidFill>
                          <a:srgbClr val="FFFFFF"/>
                        </a:solidFill>
                        <a:effectLst/>
                        <a:latin typeface="Calibri"/>
                      </a:endParaRPr>
                    </a:p>
                  </a:txBody>
                  <a:tcPr marL="9525" marR="9525" marT="9525" marB="0" anchor="b"/>
                </a:tc>
              </a:tr>
              <a:tr h="631507">
                <a:tc>
                  <a:txBody>
                    <a:bodyPr/>
                    <a:lstStyle/>
                    <a:p>
                      <a:pPr algn="l" fontAlgn="b"/>
                      <a:r>
                        <a:rPr lang="en-US" sz="1800" b="0" i="0" u="none" strike="noStrike" dirty="0" smtClean="0">
                          <a:solidFill>
                            <a:srgbClr val="000000"/>
                          </a:solidFill>
                          <a:effectLst/>
                          <a:latin typeface="Calibri"/>
                        </a:rPr>
                        <a:t>T. G. </a:t>
                      </a:r>
                      <a:r>
                        <a:rPr lang="en-US" sz="1800" b="0" i="0" u="none" strike="noStrike" dirty="0">
                          <a:solidFill>
                            <a:srgbClr val="000000"/>
                          </a:solidFill>
                          <a:effectLst/>
                          <a:latin typeface="Calibri"/>
                        </a:rPr>
                        <a:t>Barr School</a:t>
                      </a:r>
                    </a:p>
                  </a:txBody>
                  <a:tcPr marL="9525" marR="9525" marT="9525" marB="0" anchor="ctr"/>
                </a:tc>
                <a:tc>
                  <a:txBody>
                    <a:bodyPr/>
                    <a:lstStyle/>
                    <a:p>
                      <a:pPr algn="l" fontAlgn="b"/>
                      <a:r>
                        <a:rPr lang="en-US" sz="1800" b="0" i="0" u="none" strike="noStrike" dirty="0">
                          <a:solidFill>
                            <a:srgbClr val="000000"/>
                          </a:solidFill>
                          <a:effectLst/>
                          <a:latin typeface="Calibri"/>
                        </a:rPr>
                        <a:t>Roosevelt Elementary District</a:t>
                      </a:r>
                    </a:p>
                  </a:txBody>
                  <a:tcPr marL="9525" marR="9525" marT="9525" marB="0" anchor="ctr"/>
                </a:tc>
                <a:tc>
                  <a:txBody>
                    <a:bodyPr/>
                    <a:lstStyle/>
                    <a:p>
                      <a:pPr algn="l" fontAlgn="b"/>
                      <a:r>
                        <a:rPr lang="en-US" sz="1800" b="0" i="0" u="none" strike="noStrike" dirty="0" smtClean="0">
                          <a:solidFill>
                            <a:srgbClr val="000000"/>
                          </a:solidFill>
                          <a:effectLst/>
                          <a:latin typeface="Calibri"/>
                        </a:rPr>
                        <a:t>440</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smtClean="0">
                          <a:solidFill>
                            <a:srgbClr val="000000"/>
                          </a:solidFill>
                          <a:effectLst/>
                          <a:latin typeface="Calibri"/>
                        </a:rPr>
                        <a:t>488</a:t>
                      </a:r>
                      <a:endParaRPr lang="en-US" sz="1800" b="0" i="0" u="none" strike="noStrike" dirty="0">
                        <a:solidFill>
                          <a:srgbClr val="000000"/>
                        </a:solidFill>
                        <a:effectLst/>
                        <a:latin typeface="Calibri"/>
                      </a:endParaRPr>
                    </a:p>
                  </a:txBody>
                  <a:tcPr marL="9525" marR="9525" marT="9525" marB="0" anchor="ctr"/>
                </a:tc>
              </a:tr>
              <a:tr h="661818">
                <a:tc>
                  <a:txBody>
                    <a:bodyPr/>
                    <a:lstStyle/>
                    <a:p>
                      <a:pPr algn="l" fontAlgn="b"/>
                      <a:r>
                        <a:rPr lang="en-US" sz="1800" b="0" i="0" u="none" strike="noStrike" dirty="0">
                          <a:solidFill>
                            <a:srgbClr val="000000"/>
                          </a:solidFill>
                          <a:effectLst/>
                          <a:latin typeface="Calibri"/>
                        </a:rPr>
                        <a:t>South Mountain </a:t>
                      </a:r>
                      <a:r>
                        <a:rPr lang="en-US" sz="1800" b="0" i="0" u="none" strike="noStrike" dirty="0" smtClean="0">
                          <a:solidFill>
                            <a:srgbClr val="000000"/>
                          </a:solidFill>
                          <a:effectLst/>
                          <a:latin typeface="Calibri"/>
                        </a:rPr>
                        <a:t>HS</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a:solidFill>
                            <a:srgbClr val="000000"/>
                          </a:solidFill>
                          <a:effectLst/>
                          <a:latin typeface="Calibri"/>
                        </a:rPr>
                        <a:t>Phoenix Union High School District</a:t>
                      </a:r>
                    </a:p>
                  </a:txBody>
                  <a:tcPr marL="9525" marR="9525" marT="9525" marB="0" anchor="ctr"/>
                </a:tc>
                <a:tc>
                  <a:txBody>
                    <a:bodyPr/>
                    <a:lstStyle/>
                    <a:p>
                      <a:pPr algn="l" fontAlgn="b"/>
                      <a:r>
                        <a:rPr lang="en-US" sz="1800" b="0" i="0" u="none" strike="noStrike" dirty="0" smtClean="0">
                          <a:solidFill>
                            <a:srgbClr val="000000"/>
                          </a:solidFill>
                          <a:effectLst/>
                          <a:latin typeface="Calibri"/>
                        </a:rPr>
                        <a:t>2082</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smtClean="0">
                          <a:solidFill>
                            <a:srgbClr val="000000"/>
                          </a:solidFill>
                          <a:effectLst/>
                          <a:latin typeface="Calibri"/>
                        </a:rPr>
                        <a:t>1674</a:t>
                      </a:r>
                      <a:endParaRPr lang="en-US" sz="1800" b="0" i="0" u="none" strike="noStrike" dirty="0">
                        <a:solidFill>
                          <a:srgbClr val="000000"/>
                        </a:solidFill>
                        <a:effectLst/>
                        <a:latin typeface="Calibri"/>
                      </a:endParaRPr>
                    </a:p>
                  </a:txBody>
                  <a:tcPr marL="9525" marR="9525" marT="9525" marB="0" anchor="ctr"/>
                </a:tc>
              </a:tr>
              <a:tr h="685800">
                <a:tc>
                  <a:txBody>
                    <a:bodyPr/>
                    <a:lstStyle/>
                    <a:p>
                      <a:pPr algn="l" fontAlgn="b"/>
                      <a:r>
                        <a:rPr lang="en-US" sz="1800" b="0" i="0" u="none" strike="noStrike" dirty="0" smtClean="0">
                          <a:solidFill>
                            <a:srgbClr val="000000"/>
                          </a:solidFill>
                          <a:effectLst/>
                          <a:latin typeface="Calibri"/>
                        </a:rPr>
                        <a:t>Sequoia </a:t>
                      </a:r>
                      <a:r>
                        <a:rPr lang="en-US" sz="1800" b="0" i="0" u="none" strike="noStrike" dirty="0">
                          <a:solidFill>
                            <a:srgbClr val="000000"/>
                          </a:solidFill>
                          <a:effectLst/>
                          <a:latin typeface="Calibri"/>
                        </a:rPr>
                        <a:t>Choice Precision School</a:t>
                      </a:r>
                    </a:p>
                  </a:txBody>
                  <a:tcPr marL="9525" marR="9525" marT="9525" marB="0" anchor="ctr"/>
                </a:tc>
                <a:tc>
                  <a:txBody>
                    <a:bodyPr/>
                    <a:lstStyle/>
                    <a:p>
                      <a:pPr algn="l" fontAlgn="b"/>
                      <a:r>
                        <a:rPr lang="en-US" sz="1800" b="0" i="0" u="none" strike="noStrike">
                          <a:solidFill>
                            <a:srgbClr val="000000"/>
                          </a:solidFill>
                          <a:effectLst/>
                          <a:latin typeface="Calibri"/>
                        </a:rPr>
                        <a:t>Edkey, Inc. - Sequoia Choice Schools</a:t>
                      </a:r>
                    </a:p>
                  </a:txBody>
                  <a:tcPr marL="9525" marR="9525" marT="9525" marB="0" anchor="ctr"/>
                </a:tc>
                <a:tc>
                  <a:txBody>
                    <a:bodyPr/>
                    <a:lstStyle/>
                    <a:p>
                      <a:pPr algn="l" fontAlgn="b"/>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smtClean="0">
                          <a:solidFill>
                            <a:srgbClr val="000000"/>
                          </a:solidFill>
                          <a:effectLst/>
                          <a:latin typeface="Calibri"/>
                        </a:rPr>
                        <a:t>59</a:t>
                      </a:r>
                      <a:endParaRPr lang="en-US" sz="1800" b="0" i="0" u="none" strike="noStrike" dirty="0">
                        <a:solidFill>
                          <a:srgbClr val="000000"/>
                        </a:solidFill>
                        <a:effectLst/>
                        <a:latin typeface="Calibri"/>
                      </a:endParaRPr>
                    </a:p>
                  </a:txBody>
                  <a:tcPr marL="9525" marR="9525" marT="9525" marB="0" anchor="ctr"/>
                </a:tc>
              </a:tr>
            </a:tbl>
          </a:graphicData>
        </a:graphic>
      </p:graphicFrame>
      <p:sp>
        <p:nvSpPr>
          <p:cNvPr id="7" name="TextBox 6"/>
          <p:cNvSpPr txBox="1"/>
          <p:nvPr/>
        </p:nvSpPr>
        <p:spPr>
          <a:xfrm>
            <a:off x="457200" y="1105578"/>
            <a:ext cx="1066800" cy="307777"/>
          </a:xfrm>
          <a:prstGeom prst="rect">
            <a:avLst/>
          </a:prstGeom>
          <a:noFill/>
        </p:spPr>
        <p:txBody>
          <a:bodyPr wrap="square" rtlCol="0">
            <a:spAutoFit/>
          </a:bodyPr>
          <a:lstStyle/>
          <a:p>
            <a:pPr algn="ctr"/>
            <a:r>
              <a:rPr lang="en-US" sz="1400" b="1" dirty="0" smtClean="0"/>
              <a:t>Example</a:t>
            </a:r>
            <a:endParaRPr lang="en-US" sz="1400" dirty="0"/>
          </a:p>
        </p:txBody>
      </p:sp>
    </p:spTree>
    <p:extLst>
      <p:ext uri="{BB962C8B-B14F-4D97-AF65-F5344CB8AC3E}">
        <p14:creationId xmlns:p14="http://schemas.microsoft.com/office/powerpoint/2010/main" val="1205976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3350"/>
            <a:ext cx="7031419" cy="390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40753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196214"/>
            <a:ext cx="8305800" cy="984885"/>
          </a:xfrm>
          <a:prstGeom prst="rect">
            <a:avLst/>
          </a:prstGeom>
          <a:noFill/>
        </p:spPr>
        <p:txBody>
          <a:bodyPr wrap="square" rtlCol="0">
            <a:spAutoFit/>
          </a:bodyPr>
          <a:lstStyle/>
          <a:p>
            <a:r>
              <a:rPr lang="en-US" sz="4000" b="1" dirty="0" smtClean="0"/>
              <a:t>Challenges and Limitations to the Data</a:t>
            </a:r>
          </a:p>
          <a:p>
            <a:endParaRPr lang="en-US" dirty="0"/>
          </a:p>
        </p:txBody>
      </p:sp>
      <p:sp>
        <p:nvSpPr>
          <p:cNvPr id="2" name="TextBox 1"/>
          <p:cNvSpPr txBox="1"/>
          <p:nvPr/>
        </p:nvSpPr>
        <p:spPr>
          <a:xfrm>
            <a:off x="1143000" y="1276350"/>
            <a:ext cx="6781800" cy="2246769"/>
          </a:xfrm>
          <a:prstGeom prst="rect">
            <a:avLst/>
          </a:prstGeom>
          <a:noFill/>
        </p:spPr>
        <p:txBody>
          <a:bodyPr wrap="square" rtlCol="0">
            <a:spAutoFit/>
          </a:bodyPr>
          <a:lstStyle/>
          <a:p>
            <a:r>
              <a:rPr lang="en-US" sz="2000" dirty="0" smtClean="0"/>
              <a:t>Due to the scope of the work and the geographic nature of the project, this analysis does not include…</a:t>
            </a:r>
          </a:p>
          <a:p>
            <a:endParaRPr lang="en-US" sz="2000" dirty="0" smtClean="0"/>
          </a:p>
          <a:p>
            <a:pPr marL="342900" indent="-342900">
              <a:buFont typeface="Arial" panose="020B0604020202020204" pitchFamily="34" charset="0"/>
              <a:buChar char="•"/>
            </a:pPr>
            <a:r>
              <a:rPr lang="en-US" sz="2000" dirty="0" smtClean="0"/>
              <a:t>JTEDs</a:t>
            </a:r>
          </a:p>
          <a:p>
            <a:pPr marL="342900" indent="-342900">
              <a:buFont typeface="Arial" panose="020B0604020202020204" pitchFamily="34" charset="0"/>
              <a:buChar char="•"/>
            </a:pPr>
            <a:r>
              <a:rPr lang="en-US" sz="2000" dirty="0" smtClean="0"/>
              <a:t>Accommodation schools/districts</a:t>
            </a:r>
          </a:p>
          <a:p>
            <a:pPr marL="342900" indent="-342900">
              <a:buFont typeface="Arial" panose="020B0604020202020204" pitchFamily="34" charset="0"/>
              <a:buChar char="•"/>
            </a:pPr>
            <a:r>
              <a:rPr lang="en-US" sz="2000" dirty="0" smtClean="0"/>
              <a:t>BIA schools </a:t>
            </a:r>
          </a:p>
          <a:p>
            <a:pPr marL="342900" indent="-342900">
              <a:buFont typeface="Arial" panose="020B0604020202020204" pitchFamily="34" charset="0"/>
              <a:buChar char="•"/>
            </a:pPr>
            <a:r>
              <a:rPr lang="en-US" sz="2000" dirty="0" smtClean="0"/>
              <a:t>Online schools</a:t>
            </a:r>
            <a:endParaRPr lang="en-US" sz="2000" dirty="0"/>
          </a:p>
        </p:txBody>
      </p:sp>
    </p:spTree>
    <p:extLst>
      <p:ext uri="{BB962C8B-B14F-4D97-AF65-F5344CB8AC3E}">
        <p14:creationId xmlns:p14="http://schemas.microsoft.com/office/powerpoint/2010/main" val="185443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06029051"/>
              </p:ext>
            </p:extLst>
          </p:nvPr>
        </p:nvGraphicFramePr>
        <p:xfrm>
          <a:off x="457200" y="1428750"/>
          <a:ext cx="8250382" cy="2398693"/>
        </p:xfrm>
        <a:graphic>
          <a:graphicData uri="http://schemas.openxmlformats.org/drawingml/2006/table">
            <a:tbl>
              <a:tblPr firstRow="1" bandRow="1">
                <a:tableStyleId>{5C22544A-7EE6-4342-B048-85BDC9FD1C3A}</a:tableStyleId>
              </a:tblPr>
              <a:tblGrid>
                <a:gridCol w="2438400"/>
                <a:gridCol w="2209800"/>
                <a:gridCol w="1752600"/>
                <a:gridCol w="1849582"/>
              </a:tblGrid>
              <a:tr h="419568">
                <a:tc>
                  <a:txBody>
                    <a:bodyPr/>
                    <a:lstStyle/>
                    <a:p>
                      <a:pPr algn="l" fontAlgn="b"/>
                      <a:r>
                        <a:rPr lang="en-US" sz="1800" b="1" i="0" u="none" strike="noStrike" dirty="0">
                          <a:solidFill>
                            <a:srgbClr val="FFFFFF"/>
                          </a:solidFill>
                          <a:effectLst/>
                          <a:latin typeface="Calibri"/>
                        </a:rPr>
                        <a:t>School</a:t>
                      </a:r>
                    </a:p>
                  </a:txBody>
                  <a:tcPr marL="9525" marR="9525" marT="9525" marB="0" anchor="b"/>
                </a:tc>
                <a:tc>
                  <a:txBody>
                    <a:bodyPr/>
                    <a:lstStyle/>
                    <a:p>
                      <a:pPr algn="l" fontAlgn="b"/>
                      <a:r>
                        <a:rPr lang="en-US" sz="1800" b="1" i="0" u="none" strike="noStrike" dirty="0">
                          <a:solidFill>
                            <a:srgbClr val="FFFFFF"/>
                          </a:solidFill>
                          <a:effectLst/>
                          <a:latin typeface="Calibri"/>
                        </a:rPr>
                        <a:t>LEA</a:t>
                      </a:r>
                    </a:p>
                  </a:txBody>
                  <a:tcPr marL="9525" marR="9525" marT="9525" marB="0" anchor="b"/>
                </a:tc>
                <a:tc>
                  <a:txBody>
                    <a:bodyPr/>
                    <a:lstStyle/>
                    <a:p>
                      <a:pPr algn="l" fontAlgn="b"/>
                      <a:r>
                        <a:rPr lang="en-US" sz="1800" b="1" i="0" u="none" strike="noStrike" dirty="0" smtClean="0">
                          <a:solidFill>
                            <a:srgbClr val="FFFFFF"/>
                          </a:solidFill>
                          <a:effectLst/>
                          <a:latin typeface="Calibri"/>
                        </a:rPr>
                        <a:t>2006 ADM</a:t>
                      </a:r>
                      <a:endParaRPr lang="en-US" sz="1800" b="1" i="0" u="none" strike="noStrike" dirty="0">
                        <a:solidFill>
                          <a:srgbClr val="FFFFFF"/>
                        </a:solidFill>
                        <a:effectLst/>
                        <a:latin typeface="Calibri"/>
                      </a:endParaRPr>
                    </a:p>
                  </a:txBody>
                  <a:tcPr marL="9525" marR="9525" marT="9525" marB="0" anchor="b"/>
                </a:tc>
                <a:tc>
                  <a:txBody>
                    <a:bodyPr/>
                    <a:lstStyle/>
                    <a:p>
                      <a:pPr algn="l" fontAlgn="b"/>
                      <a:r>
                        <a:rPr lang="en-US" sz="1800" b="1" i="0" u="none" strike="noStrike" dirty="0" smtClean="0">
                          <a:solidFill>
                            <a:srgbClr val="FFFFFF"/>
                          </a:solidFill>
                          <a:effectLst/>
                          <a:latin typeface="Calibri"/>
                        </a:rPr>
                        <a:t>2015 ADM</a:t>
                      </a:r>
                      <a:endParaRPr lang="en-US" sz="1800" b="1" i="0" u="none" strike="noStrike" dirty="0">
                        <a:solidFill>
                          <a:srgbClr val="FFFFFF"/>
                        </a:solidFill>
                        <a:effectLst/>
                        <a:latin typeface="Calibri"/>
                      </a:endParaRPr>
                    </a:p>
                  </a:txBody>
                  <a:tcPr marL="9525" marR="9525" marT="9525" marB="0" anchor="b"/>
                </a:tc>
              </a:tr>
              <a:tr h="631507">
                <a:tc>
                  <a:txBody>
                    <a:bodyPr/>
                    <a:lstStyle/>
                    <a:p>
                      <a:pPr algn="l" fontAlgn="b"/>
                      <a:r>
                        <a:rPr lang="en-US" sz="1800" b="0" i="0" u="none" strike="noStrike" dirty="0" smtClean="0">
                          <a:solidFill>
                            <a:srgbClr val="000000"/>
                          </a:solidFill>
                          <a:effectLst/>
                          <a:latin typeface="Calibri"/>
                        </a:rPr>
                        <a:t>T. G. </a:t>
                      </a:r>
                      <a:r>
                        <a:rPr lang="en-US" sz="1800" b="0" i="0" u="none" strike="noStrike" dirty="0">
                          <a:solidFill>
                            <a:srgbClr val="000000"/>
                          </a:solidFill>
                          <a:effectLst/>
                          <a:latin typeface="Calibri"/>
                        </a:rPr>
                        <a:t>Barr School</a:t>
                      </a:r>
                    </a:p>
                  </a:txBody>
                  <a:tcPr marL="9525" marR="9525" marT="9525" marB="0" anchor="ctr"/>
                </a:tc>
                <a:tc>
                  <a:txBody>
                    <a:bodyPr/>
                    <a:lstStyle/>
                    <a:p>
                      <a:pPr algn="l" fontAlgn="b"/>
                      <a:r>
                        <a:rPr lang="en-US" sz="1800" b="0" i="0" u="none" strike="noStrike" dirty="0">
                          <a:solidFill>
                            <a:srgbClr val="000000"/>
                          </a:solidFill>
                          <a:effectLst/>
                          <a:latin typeface="Calibri"/>
                        </a:rPr>
                        <a:t>Roosevelt Elementary District</a:t>
                      </a:r>
                    </a:p>
                  </a:txBody>
                  <a:tcPr marL="9525" marR="9525" marT="9525" marB="0" anchor="ctr"/>
                </a:tc>
                <a:tc>
                  <a:txBody>
                    <a:bodyPr/>
                    <a:lstStyle/>
                    <a:p>
                      <a:pPr algn="l" fontAlgn="b"/>
                      <a:r>
                        <a:rPr lang="en-US" sz="1800" b="0" i="0" u="none" strike="noStrike" dirty="0" smtClean="0">
                          <a:solidFill>
                            <a:srgbClr val="000000"/>
                          </a:solidFill>
                          <a:effectLst/>
                          <a:latin typeface="Calibri"/>
                        </a:rPr>
                        <a:t>440</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smtClean="0">
                          <a:solidFill>
                            <a:srgbClr val="000000"/>
                          </a:solidFill>
                          <a:effectLst/>
                          <a:latin typeface="Calibri"/>
                        </a:rPr>
                        <a:t>488</a:t>
                      </a:r>
                      <a:endParaRPr lang="en-US" sz="1800" b="0" i="0" u="none" strike="noStrike" dirty="0">
                        <a:solidFill>
                          <a:srgbClr val="000000"/>
                        </a:solidFill>
                        <a:effectLst/>
                        <a:latin typeface="Calibri"/>
                      </a:endParaRPr>
                    </a:p>
                  </a:txBody>
                  <a:tcPr marL="9525" marR="9525" marT="9525" marB="0" anchor="ctr"/>
                </a:tc>
              </a:tr>
              <a:tr h="661818">
                <a:tc>
                  <a:txBody>
                    <a:bodyPr/>
                    <a:lstStyle/>
                    <a:p>
                      <a:pPr algn="l" fontAlgn="b"/>
                      <a:r>
                        <a:rPr lang="en-US" sz="1800" b="0" i="0" u="none" strike="noStrike" dirty="0">
                          <a:solidFill>
                            <a:srgbClr val="000000"/>
                          </a:solidFill>
                          <a:effectLst/>
                          <a:latin typeface="Calibri"/>
                        </a:rPr>
                        <a:t>South Mountain </a:t>
                      </a:r>
                      <a:r>
                        <a:rPr lang="en-US" sz="1800" b="0" i="0" u="none" strike="noStrike" dirty="0" smtClean="0">
                          <a:solidFill>
                            <a:srgbClr val="000000"/>
                          </a:solidFill>
                          <a:effectLst/>
                          <a:latin typeface="Calibri"/>
                        </a:rPr>
                        <a:t>HS</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a:solidFill>
                            <a:srgbClr val="000000"/>
                          </a:solidFill>
                          <a:effectLst/>
                          <a:latin typeface="Calibri"/>
                        </a:rPr>
                        <a:t>Phoenix Union High School District</a:t>
                      </a:r>
                    </a:p>
                  </a:txBody>
                  <a:tcPr marL="9525" marR="9525" marT="9525" marB="0" anchor="ctr"/>
                </a:tc>
                <a:tc>
                  <a:txBody>
                    <a:bodyPr/>
                    <a:lstStyle/>
                    <a:p>
                      <a:pPr algn="l" fontAlgn="b"/>
                      <a:r>
                        <a:rPr lang="en-US" sz="1800" b="0" i="0" u="none" strike="noStrike" dirty="0" smtClean="0">
                          <a:solidFill>
                            <a:srgbClr val="000000"/>
                          </a:solidFill>
                          <a:effectLst/>
                          <a:latin typeface="Calibri"/>
                        </a:rPr>
                        <a:t>2082</a:t>
                      </a:r>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smtClean="0">
                          <a:solidFill>
                            <a:srgbClr val="000000"/>
                          </a:solidFill>
                          <a:effectLst/>
                          <a:latin typeface="Calibri"/>
                        </a:rPr>
                        <a:t>1674</a:t>
                      </a:r>
                      <a:endParaRPr lang="en-US" sz="1800" b="0" i="0" u="none" strike="noStrike" dirty="0">
                        <a:solidFill>
                          <a:srgbClr val="000000"/>
                        </a:solidFill>
                        <a:effectLst/>
                        <a:latin typeface="Calibri"/>
                      </a:endParaRPr>
                    </a:p>
                  </a:txBody>
                  <a:tcPr marL="9525" marR="9525" marT="9525" marB="0" anchor="ctr"/>
                </a:tc>
              </a:tr>
              <a:tr h="685800">
                <a:tc>
                  <a:txBody>
                    <a:bodyPr/>
                    <a:lstStyle/>
                    <a:p>
                      <a:pPr algn="l" fontAlgn="b"/>
                      <a:r>
                        <a:rPr lang="en-US" sz="1800" b="0" i="0" u="none" strike="noStrike" dirty="0" smtClean="0">
                          <a:solidFill>
                            <a:srgbClr val="000000"/>
                          </a:solidFill>
                          <a:effectLst/>
                          <a:latin typeface="Calibri"/>
                        </a:rPr>
                        <a:t>Sequoia </a:t>
                      </a:r>
                      <a:r>
                        <a:rPr lang="en-US" sz="1800" b="0" i="0" u="none" strike="noStrike" dirty="0">
                          <a:solidFill>
                            <a:srgbClr val="000000"/>
                          </a:solidFill>
                          <a:effectLst/>
                          <a:latin typeface="Calibri"/>
                        </a:rPr>
                        <a:t>Choice Precision School</a:t>
                      </a:r>
                    </a:p>
                  </a:txBody>
                  <a:tcPr marL="9525" marR="9525" marT="9525" marB="0" anchor="ctr"/>
                </a:tc>
                <a:tc>
                  <a:txBody>
                    <a:bodyPr/>
                    <a:lstStyle/>
                    <a:p>
                      <a:pPr algn="l" fontAlgn="b"/>
                      <a:r>
                        <a:rPr lang="en-US" sz="1800" b="0" i="0" u="none" strike="noStrike">
                          <a:solidFill>
                            <a:srgbClr val="000000"/>
                          </a:solidFill>
                          <a:effectLst/>
                          <a:latin typeface="Calibri"/>
                        </a:rPr>
                        <a:t>Edkey, Inc. - Sequoia Choice Schools</a:t>
                      </a:r>
                    </a:p>
                  </a:txBody>
                  <a:tcPr marL="9525" marR="9525" marT="9525" marB="0" anchor="ctr"/>
                </a:tc>
                <a:tc>
                  <a:txBody>
                    <a:bodyPr/>
                    <a:lstStyle/>
                    <a:p>
                      <a:pPr algn="l" fontAlgn="b"/>
                      <a:endParaRPr lang="en-US" sz="1800" b="0" i="0" u="none" strike="noStrike" dirty="0">
                        <a:solidFill>
                          <a:srgbClr val="000000"/>
                        </a:solidFill>
                        <a:effectLst/>
                        <a:latin typeface="Calibri"/>
                      </a:endParaRPr>
                    </a:p>
                  </a:txBody>
                  <a:tcPr marL="9525" marR="9525" marT="9525" marB="0" anchor="ctr"/>
                </a:tc>
                <a:tc>
                  <a:txBody>
                    <a:bodyPr/>
                    <a:lstStyle/>
                    <a:p>
                      <a:pPr algn="l" fontAlgn="b"/>
                      <a:r>
                        <a:rPr lang="en-US" sz="1800" b="0" i="0" u="none" strike="noStrike" dirty="0" smtClean="0">
                          <a:solidFill>
                            <a:srgbClr val="000000"/>
                          </a:solidFill>
                          <a:effectLst/>
                          <a:latin typeface="Calibri"/>
                        </a:rPr>
                        <a:t>59</a:t>
                      </a:r>
                      <a:endParaRPr lang="en-US" sz="1800" b="0" i="0" u="none" strike="noStrike" dirty="0">
                        <a:solidFill>
                          <a:srgbClr val="000000"/>
                        </a:solidFill>
                        <a:effectLst/>
                        <a:latin typeface="Calibri"/>
                      </a:endParaRPr>
                    </a:p>
                  </a:txBody>
                  <a:tcPr marL="9525" marR="9525" marT="9525" marB="0" anchor="ctr"/>
                </a:tc>
              </a:tr>
            </a:tbl>
          </a:graphicData>
        </a:graphic>
      </p:graphicFrame>
      <p:sp>
        <p:nvSpPr>
          <p:cNvPr id="7" name="TextBox 6"/>
          <p:cNvSpPr txBox="1"/>
          <p:nvPr/>
        </p:nvSpPr>
        <p:spPr>
          <a:xfrm>
            <a:off x="457200" y="1105578"/>
            <a:ext cx="1066800" cy="307777"/>
          </a:xfrm>
          <a:prstGeom prst="rect">
            <a:avLst/>
          </a:prstGeom>
          <a:noFill/>
        </p:spPr>
        <p:txBody>
          <a:bodyPr wrap="square" rtlCol="0">
            <a:spAutoFit/>
          </a:bodyPr>
          <a:lstStyle/>
          <a:p>
            <a:pPr algn="ctr"/>
            <a:r>
              <a:rPr lang="en-US" sz="1400" b="1" dirty="0" smtClean="0"/>
              <a:t>Example</a:t>
            </a:r>
            <a:endParaRPr lang="en-US" sz="1400" dirty="0"/>
          </a:p>
        </p:txBody>
      </p:sp>
      <p:sp>
        <p:nvSpPr>
          <p:cNvPr id="5" name="TextBox 4"/>
          <p:cNvSpPr txBox="1"/>
          <p:nvPr/>
        </p:nvSpPr>
        <p:spPr>
          <a:xfrm>
            <a:off x="381000" y="196214"/>
            <a:ext cx="8305800" cy="984885"/>
          </a:xfrm>
          <a:prstGeom prst="rect">
            <a:avLst/>
          </a:prstGeom>
          <a:noFill/>
        </p:spPr>
        <p:txBody>
          <a:bodyPr wrap="square" rtlCol="0">
            <a:spAutoFit/>
          </a:bodyPr>
          <a:lstStyle/>
          <a:p>
            <a:r>
              <a:rPr lang="en-US" sz="4000" b="1" dirty="0" smtClean="0"/>
              <a:t>Challenges and Limitations to the Data</a:t>
            </a:r>
          </a:p>
          <a:p>
            <a:endParaRPr lang="en-US" dirty="0"/>
          </a:p>
        </p:txBody>
      </p:sp>
    </p:spTree>
    <p:extLst>
      <p:ext uri="{BB962C8B-B14F-4D97-AF65-F5344CB8AC3E}">
        <p14:creationId xmlns:p14="http://schemas.microsoft.com/office/powerpoint/2010/main" val="1831820803"/>
      </p:ext>
    </p:extLst>
  </p:cSld>
  <p:clrMapOvr>
    <a:masterClrMapping/>
  </p:clrMapOvr>
  <p:timing>
    <p:tnLst>
      <p:par>
        <p:cTn id="1" dur="indefinite" restart="never" nodeType="tmRoot"/>
      </p:par>
    </p:tnLst>
  </p:timing>
</p:sld>
</file>

<file path=ppt/theme/theme1.xml><?xml version="1.0" encoding="utf-8"?>
<a:theme xmlns:a="http://schemas.openxmlformats.org/drawingml/2006/main" name="CSA_PPT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CSA_PPT_Theme</Template>
  <TotalTime>770</TotalTime>
  <Words>771</Words>
  <Application>Microsoft Office PowerPoint</Application>
  <PresentationFormat>On-screen Show (16:9)</PresentationFormat>
  <Paragraphs>206</Paragraphs>
  <Slides>26</Slides>
  <Notes>18</Notes>
  <HiddenSlides>0</HiddenSlides>
  <MMClips>0</MMClips>
  <ScaleCrop>false</ScaleCrop>
  <HeadingPairs>
    <vt:vector size="4" baseType="variant">
      <vt:variant>
        <vt:lpstr>Theme</vt:lpstr>
      </vt:variant>
      <vt:variant>
        <vt:i4>14</vt:i4>
      </vt:variant>
      <vt:variant>
        <vt:lpstr>Slide Titles</vt:lpstr>
      </vt:variant>
      <vt:variant>
        <vt:i4>26</vt:i4>
      </vt:variant>
    </vt:vector>
  </HeadingPairs>
  <TitlesOfParts>
    <vt:vector size="40" baseType="lpstr">
      <vt:lpstr>CSA_PPT_Theme</vt:lpstr>
      <vt:lpstr>1_Office Theme</vt:lpstr>
      <vt:lpstr>2_Office Theme</vt:lpstr>
      <vt:lpstr>3_Office Theme</vt:lpstr>
      <vt:lpstr>4_Office Theme</vt:lpstr>
      <vt:lpstr>5_Office Theme</vt:lpstr>
      <vt:lpstr>6_Office Theme</vt:lpstr>
      <vt:lpstr>7_Office Theme</vt:lpstr>
      <vt:lpstr>9_Office Theme</vt:lpstr>
      <vt:lpstr>10_Office Theme</vt:lpstr>
      <vt:lpstr>11_Office Theme</vt:lpstr>
      <vt:lpstr>12_Office Theme</vt:lpstr>
      <vt:lpstr>13_Office Theme</vt:lpstr>
      <vt:lpstr>Custom Design</vt:lpstr>
      <vt:lpstr> A Decade of Charter School Growth within School District Attendance Areas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Decade of Charter School Growth within School District Attendance Areas</dc:title>
  <dc:creator>Eric Berschback</dc:creator>
  <cp:lastModifiedBy>Eric Berschback</cp:lastModifiedBy>
  <cp:revision>29</cp:revision>
  <dcterms:created xsi:type="dcterms:W3CDTF">2016-12-02T21:37:34Z</dcterms:created>
  <dcterms:modified xsi:type="dcterms:W3CDTF">2016-12-13T17:33:16Z</dcterms:modified>
</cp:coreProperties>
</file>